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17" r:id="rId2"/>
    <p:sldId id="350" r:id="rId3"/>
    <p:sldId id="364" r:id="rId4"/>
    <p:sldId id="365" r:id="rId5"/>
    <p:sldId id="366" r:id="rId6"/>
    <p:sldId id="367" r:id="rId7"/>
    <p:sldId id="368" r:id="rId8"/>
    <p:sldId id="369" r:id="rId9"/>
    <p:sldId id="370" r:id="rId10"/>
    <p:sldId id="371" r:id="rId11"/>
    <p:sldId id="372" r:id="rId12"/>
    <p:sldId id="382" r:id="rId13"/>
    <p:sldId id="373" r:id="rId14"/>
    <p:sldId id="374" r:id="rId15"/>
    <p:sldId id="387" r:id="rId16"/>
    <p:sldId id="376" r:id="rId17"/>
    <p:sldId id="383" r:id="rId18"/>
    <p:sldId id="384" r:id="rId19"/>
    <p:sldId id="388" r:id="rId20"/>
    <p:sldId id="385" r:id="rId21"/>
    <p:sldId id="386" r:id="rId22"/>
    <p:sldId id="377" r:id="rId23"/>
    <p:sldId id="389" r:id="rId24"/>
    <p:sldId id="378" r:id="rId25"/>
    <p:sldId id="379" r:id="rId26"/>
    <p:sldId id="380" r:id="rId27"/>
    <p:sldId id="381"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2308"/>
    <a:srgbClr val="A445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87342" autoAdjust="0"/>
  </p:normalViewPr>
  <p:slideViewPr>
    <p:cSldViewPr snapToGrid="0">
      <p:cViewPr varScale="1">
        <p:scale>
          <a:sx n="93" d="100"/>
          <a:sy n="93" d="100"/>
        </p:scale>
        <p:origin x="21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F3513C-0183-4545-8C82-D523A3215DCF}" type="datetimeFigureOut">
              <a:rPr lang="en-GB" smtClean="0"/>
              <a:t>31/10/2020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2F748-B474-404F-A6D2-E81C0F131A67}" type="slidenum">
              <a:rPr lang="en-GB" smtClean="0"/>
              <a:t>‹#›</a:t>
            </a:fld>
            <a:endParaRPr lang="en-GB"/>
          </a:p>
        </p:txBody>
      </p:sp>
    </p:spTree>
    <p:extLst>
      <p:ext uri="{BB962C8B-B14F-4D97-AF65-F5344CB8AC3E}">
        <p14:creationId xmlns:p14="http://schemas.microsoft.com/office/powerpoint/2010/main" val="1484549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42F748-B474-404F-A6D2-E81C0F131A67}" type="slidenum">
              <a:rPr lang="en-GB" smtClean="0"/>
              <a:t>1</a:t>
            </a:fld>
            <a:endParaRPr lang="en-GB"/>
          </a:p>
        </p:txBody>
      </p:sp>
    </p:spTree>
    <p:extLst>
      <p:ext uri="{BB962C8B-B14F-4D97-AF65-F5344CB8AC3E}">
        <p14:creationId xmlns:p14="http://schemas.microsoft.com/office/powerpoint/2010/main" val="272277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10</a:t>
            </a:fld>
            <a:endParaRPr lang="en-GB"/>
          </a:p>
        </p:txBody>
      </p:sp>
    </p:spTree>
    <p:extLst>
      <p:ext uri="{BB962C8B-B14F-4D97-AF65-F5344CB8AC3E}">
        <p14:creationId xmlns:p14="http://schemas.microsoft.com/office/powerpoint/2010/main" val="1540779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11</a:t>
            </a:fld>
            <a:endParaRPr lang="en-GB"/>
          </a:p>
        </p:txBody>
      </p:sp>
    </p:spTree>
    <p:extLst>
      <p:ext uri="{BB962C8B-B14F-4D97-AF65-F5344CB8AC3E}">
        <p14:creationId xmlns:p14="http://schemas.microsoft.com/office/powerpoint/2010/main" val="2337081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12</a:t>
            </a:fld>
            <a:endParaRPr lang="en-GB"/>
          </a:p>
        </p:txBody>
      </p:sp>
    </p:spTree>
    <p:extLst>
      <p:ext uri="{BB962C8B-B14F-4D97-AF65-F5344CB8AC3E}">
        <p14:creationId xmlns:p14="http://schemas.microsoft.com/office/powerpoint/2010/main" val="2254017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13</a:t>
            </a:fld>
            <a:endParaRPr lang="en-GB"/>
          </a:p>
        </p:txBody>
      </p:sp>
    </p:spTree>
    <p:extLst>
      <p:ext uri="{BB962C8B-B14F-4D97-AF65-F5344CB8AC3E}">
        <p14:creationId xmlns:p14="http://schemas.microsoft.com/office/powerpoint/2010/main" val="1779905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14</a:t>
            </a:fld>
            <a:endParaRPr lang="en-GB"/>
          </a:p>
        </p:txBody>
      </p:sp>
    </p:spTree>
    <p:extLst>
      <p:ext uri="{BB962C8B-B14F-4D97-AF65-F5344CB8AC3E}">
        <p14:creationId xmlns:p14="http://schemas.microsoft.com/office/powerpoint/2010/main" val="3072901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Abstract can be structured or unstructured</a:t>
            </a:r>
          </a:p>
          <a:p>
            <a:pPr marL="171450" indent="-171450">
              <a:buFont typeface="Arial" panose="020B0604020202020204" pitchFamily="34" charset="0"/>
              <a:buChar char="•"/>
            </a:pPr>
            <a:r>
              <a:rPr lang="en-US" dirty="0"/>
              <a:t>Structured means it’s divided into sub-headings which are the main sections of the report</a:t>
            </a:r>
          </a:p>
          <a:p>
            <a:pPr marL="171450" indent="-171450">
              <a:buFont typeface="Arial" panose="020B0604020202020204" pitchFamily="34" charset="0"/>
              <a:buChar char="•"/>
            </a:pPr>
            <a:r>
              <a:rPr lang="en-US" dirty="0"/>
              <a:t>Unstructured means it’s one block paragraph summarizing all the sections.</a:t>
            </a:r>
          </a:p>
          <a:p>
            <a:pPr marL="171450" indent="-171450">
              <a:buFont typeface="Arial" panose="020B0604020202020204" pitchFamily="34" charset="0"/>
              <a:buChar char="•"/>
            </a:pPr>
            <a:r>
              <a:rPr lang="en-US" dirty="0"/>
              <a:t>CHECK TO CONFIRM THE ABSTRACT FORMAT REQUIRED BY THE JOURNAL YOU PLAN TO USE!</a:t>
            </a:r>
          </a:p>
        </p:txBody>
      </p:sp>
      <p:sp>
        <p:nvSpPr>
          <p:cNvPr id="4" name="Slide Number Placeholder 3"/>
          <p:cNvSpPr>
            <a:spLocks noGrp="1"/>
          </p:cNvSpPr>
          <p:nvPr>
            <p:ph type="sldNum" sz="quarter" idx="5"/>
          </p:nvPr>
        </p:nvSpPr>
        <p:spPr/>
        <p:txBody>
          <a:bodyPr/>
          <a:lstStyle/>
          <a:p>
            <a:fld id="{CA42F748-B474-404F-A6D2-E81C0F131A67}" type="slidenum">
              <a:rPr lang="en-GB" smtClean="0"/>
              <a:t>15</a:t>
            </a:fld>
            <a:endParaRPr lang="en-GB"/>
          </a:p>
        </p:txBody>
      </p:sp>
    </p:spTree>
    <p:extLst>
      <p:ext uri="{BB962C8B-B14F-4D97-AF65-F5344CB8AC3E}">
        <p14:creationId xmlns:p14="http://schemas.microsoft.com/office/powerpoint/2010/main" val="2785008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16</a:t>
            </a:fld>
            <a:endParaRPr lang="en-GB"/>
          </a:p>
        </p:txBody>
      </p:sp>
    </p:spTree>
    <p:extLst>
      <p:ext uri="{BB962C8B-B14F-4D97-AF65-F5344CB8AC3E}">
        <p14:creationId xmlns:p14="http://schemas.microsoft.com/office/powerpoint/2010/main" val="2500668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17</a:t>
            </a:fld>
            <a:endParaRPr lang="en-GB"/>
          </a:p>
        </p:txBody>
      </p:sp>
    </p:spTree>
    <p:extLst>
      <p:ext uri="{BB962C8B-B14F-4D97-AF65-F5344CB8AC3E}">
        <p14:creationId xmlns:p14="http://schemas.microsoft.com/office/powerpoint/2010/main" val="3395503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18</a:t>
            </a:fld>
            <a:endParaRPr lang="en-GB"/>
          </a:p>
        </p:txBody>
      </p:sp>
    </p:spTree>
    <p:extLst>
      <p:ext uri="{BB962C8B-B14F-4D97-AF65-F5344CB8AC3E}">
        <p14:creationId xmlns:p14="http://schemas.microsoft.com/office/powerpoint/2010/main" val="3748234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19</a:t>
            </a:fld>
            <a:endParaRPr lang="en-GB"/>
          </a:p>
        </p:txBody>
      </p:sp>
    </p:spTree>
    <p:extLst>
      <p:ext uri="{BB962C8B-B14F-4D97-AF65-F5344CB8AC3E}">
        <p14:creationId xmlns:p14="http://schemas.microsoft.com/office/powerpoint/2010/main" val="2000062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2</a:t>
            </a:fld>
            <a:endParaRPr lang="en-GB"/>
          </a:p>
        </p:txBody>
      </p:sp>
    </p:spTree>
    <p:extLst>
      <p:ext uri="{BB962C8B-B14F-4D97-AF65-F5344CB8AC3E}">
        <p14:creationId xmlns:p14="http://schemas.microsoft.com/office/powerpoint/2010/main" val="853606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Methods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Provide enough information to allow other researchers to be able to replicate the procedures you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Give a thorough explanation of the research methodology, including the study design, sample selection, inclusion and exclusion criteria, data collection and analysis methods, and your rationale for using those methods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Use past tense. </a:t>
            </a:r>
            <a:r>
              <a:rPr lang="en-GB" sz="1200" b="0" i="0" u="none" strike="noStrike" kern="1200" dirty="0" err="1">
                <a:solidFill>
                  <a:schemeClr val="tx1"/>
                </a:solidFill>
                <a:effectLst/>
                <a:latin typeface="+mn-lt"/>
                <a:ea typeface="+mn-ea"/>
                <a:cs typeface="+mn-cs"/>
              </a:rPr>
              <a:t>E.g</a:t>
            </a:r>
            <a:r>
              <a:rPr lang="en-GB" sz="1200" b="0" i="0" u="none" strike="noStrike" kern="1200" dirty="0">
                <a:solidFill>
                  <a:schemeClr val="tx1"/>
                </a:solidFill>
                <a:effectLst/>
                <a:latin typeface="+mn-lt"/>
                <a:ea typeface="+mn-ea"/>
                <a:cs typeface="+mn-cs"/>
              </a:rPr>
              <a:t> women were interviewed, samples were collected, hospital staff were contacted, etc</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20</a:t>
            </a:fld>
            <a:endParaRPr lang="en-GB"/>
          </a:p>
        </p:txBody>
      </p:sp>
    </p:spTree>
    <p:extLst>
      <p:ext uri="{BB962C8B-B14F-4D97-AF65-F5344CB8AC3E}">
        <p14:creationId xmlns:p14="http://schemas.microsoft.com/office/powerpoint/2010/main" val="1459575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Results</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Ensure that all variables or measurements that you described in the methods section are reported in the results section, and presented in the same order as they were in the methods section</a:t>
            </a:r>
          </a:p>
          <a:p>
            <a:endParaRPr lang="en-GB" sz="1200" b="0" i="0" u="none" strike="noStrike" kern="1200" dirty="0">
              <a:solidFill>
                <a:schemeClr val="tx1"/>
              </a:solidFill>
              <a:effectLst/>
              <a:latin typeface="+mn-lt"/>
              <a:ea typeface="+mn-ea"/>
              <a:cs typeface="+mn-cs"/>
            </a:endParaRPr>
          </a:p>
          <a:p>
            <a:r>
              <a:rPr lang="en-US" b="1" dirty="0"/>
              <a:t>Discussion</a:t>
            </a:r>
          </a:p>
          <a:p>
            <a:pPr marL="171450" indent="-171450">
              <a:buFont typeface="Arial" panose="020B0604020202020204" pitchFamily="34" charset="0"/>
              <a:buChar char="•"/>
            </a:pPr>
            <a:r>
              <a:rPr lang="en-US" b="0" dirty="0"/>
              <a:t>Do not include any information that is not related to your study</a:t>
            </a:r>
          </a:p>
          <a:p>
            <a:pPr marL="171450" indent="-171450">
              <a:buFont typeface="Arial" panose="020B0604020202020204" pitchFamily="34" charset="0"/>
              <a:buChar char="•"/>
            </a:pPr>
            <a:r>
              <a:rPr lang="en-US" b="0" dirty="0"/>
              <a:t>Do not introduce new data</a:t>
            </a:r>
          </a:p>
          <a:p>
            <a:pPr marL="171450" indent="-171450">
              <a:buFont typeface="Arial" panose="020B0604020202020204" pitchFamily="34" charset="0"/>
              <a:buChar char="•"/>
            </a:pPr>
            <a:r>
              <a:rPr lang="en-US" dirty="0"/>
              <a:t>What is your study’s contribution to knowledge E.g. fills a gap, enhances understanding of a concept, introduces a new method or idea, reviews existing findings and highlights a gap, etc</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CONCLUSION:</a:t>
            </a:r>
          </a:p>
          <a:p>
            <a:pPr marL="171450" indent="-171450">
              <a:buFont typeface="Arial" panose="020B0604020202020204" pitchFamily="34" charset="0"/>
              <a:buChar char="•"/>
            </a:pPr>
            <a:r>
              <a:rPr lang="en-US" dirty="0"/>
              <a:t>Ensure that your conclusion is supported by the data you’ve presented</a:t>
            </a:r>
          </a:p>
        </p:txBody>
      </p:sp>
      <p:sp>
        <p:nvSpPr>
          <p:cNvPr id="4" name="Slide Number Placeholder 3"/>
          <p:cNvSpPr>
            <a:spLocks noGrp="1"/>
          </p:cNvSpPr>
          <p:nvPr>
            <p:ph type="sldNum" sz="quarter" idx="5"/>
          </p:nvPr>
        </p:nvSpPr>
        <p:spPr/>
        <p:txBody>
          <a:bodyPr/>
          <a:lstStyle/>
          <a:p>
            <a:fld id="{CA42F748-B474-404F-A6D2-E81C0F131A67}" type="slidenum">
              <a:rPr lang="en-GB" smtClean="0"/>
              <a:t>21</a:t>
            </a:fld>
            <a:endParaRPr lang="en-GB"/>
          </a:p>
        </p:txBody>
      </p:sp>
    </p:spTree>
    <p:extLst>
      <p:ext uri="{BB962C8B-B14F-4D97-AF65-F5344CB8AC3E}">
        <p14:creationId xmlns:p14="http://schemas.microsoft.com/office/powerpoint/2010/main" val="1756085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Abstract can be structured or unstructured - I’ll show you the difference in a minute</a:t>
            </a:r>
          </a:p>
          <a:p>
            <a:pPr marL="171450" indent="-171450">
              <a:buFont typeface="Arial" panose="020B0604020202020204" pitchFamily="34" charset="0"/>
              <a:buChar char="•"/>
            </a:pPr>
            <a:r>
              <a:rPr lang="en-US" dirty="0"/>
              <a:t>Cover letter is not part of the manuscript, you submit this alongside the manuscript to explain to the editor why your work is relevant and how it fits in with their journal</a:t>
            </a:r>
          </a:p>
        </p:txBody>
      </p:sp>
      <p:sp>
        <p:nvSpPr>
          <p:cNvPr id="4" name="Slide Number Placeholder 3"/>
          <p:cNvSpPr>
            <a:spLocks noGrp="1"/>
          </p:cNvSpPr>
          <p:nvPr>
            <p:ph type="sldNum" sz="quarter" idx="5"/>
          </p:nvPr>
        </p:nvSpPr>
        <p:spPr/>
        <p:txBody>
          <a:bodyPr/>
          <a:lstStyle/>
          <a:p>
            <a:fld id="{CA42F748-B474-404F-A6D2-E81C0F131A67}" type="slidenum">
              <a:rPr lang="en-GB" smtClean="0"/>
              <a:t>22</a:t>
            </a:fld>
            <a:endParaRPr lang="en-GB"/>
          </a:p>
        </p:txBody>
      </p:sp>
    </p:spTree>
    <p:extLst>
      <p:ext uri="{BB962C8B-B14F-4D97-AF65-F5344CB8AC3E}">
        <p14:creationId xmlns:p14="http://schemas.microsoft.com/office/powerpoint/2010/main" val="3276186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Main points:</a:t>
            </a:r>
          </a:p>
          <a:p>
            <a:pPr marL="171450" indent="-171450">
              <a:buFont typeface="Arial" panose="020B0604020202020204" pitchFamily="34" charset="0"/>
              <a:buChar char="•"/>
            </a:pPr>
            <a:r>
              <a:rPr lang="en-US" dirty="0"/>
              <a:t>Introduction and conclusion are the smallest sections</a:t>
            </a:r>
          </a:p>
          <a:p>
            <a:pPr marL="171450" indent="-171450">
              <a:buFont typeface="Arial" panose="020B0604020202020204" pitchFamily="34" charset="0"/>
              <a:buChar char="•"/>
            </a:pPr>
            <a:r>
              <a:rPr lang="en-US" dirty="0"/>
              <a:t>Discussion is the most extensive section and has the most references</a:t>
            </a:r>
          </a:p>
          <a:p>
            <a:pPr marL="171450" indent="-171450">
              <a:buFont typeface="Arial" panose="020B0604020202020204" pitchFamily="34" charset="0"/>
              <a:buChar char="•"/>
            </a:pPr>
            <a:r>
              <a:rPr lang="en-US" dirty="0"/>
              <a:t>Some journals do not require a conclusion section, which means your conclusion will be part of your discussion</a:t>
            </a:r>
          </a:p>
        </p:txBody>
      </p:sp>
      <p:sp>
        <p:nvSpPr>
          <p:cNvPr id="4" name="Slide Number Placeholder 3"/>
          <p:cNvSpPr>
            <a:spLocks noGrp="1"/>
          </p:cNvSpPr>
          <p:nvPr>
            <p:ph type="sldNum" sz="quarter" idx="5"/>
          </p:nvPr>
        </p:nvSpPr>
        <p:spPr/>
        <p:txBody>
          <a:bodyPr/>
          <a:lstStyle/>
          <a:p>
            <a:fld id="{CA42F748-B474-404F-A6D2-E81C0F131A67}" type="slidenum">
              <a:rPr lang="en-GB" smtClean="0"/>
              <a:t>23</a:t>
            </a:fld>
            <a:endParaRPr lang="en-GB"/>
          </a:p>
        </p:txBody>
      </p:sp>
    </p:spTree>
    <p:extLst>
      <p:ext uri="{BB962C8B-B14F-4D97-AF65-F5344CB8AC3E}">
        <p14:creationId xmlns:p14="http://schemas.microsoft.com/office/powerpoint/2010/main" val="2008411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24</a:t>
            </a:fld>
            <a:endParaRPr lang="en-GB"/>
          </a:p>
        </p:txBody>
      </p:sp>
    </p:spTree>
    <p:extLst>
      <p:ext uri="{BB962C8B-B14F-4D97-AF65-F5344CB8AC3E}">
        <p14:creationId xmlns:p14="http://schemas.microsoft.com/office/powerpoint/2010/main" val="1691361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25</a:t>
            </a:fld>
            <a:endParaRPr lang="en-GB"/>
          </a:p>
        </p:txBody>
      </p:sp>
    </p:spTree>
    <p:extLst>
      <p:ext uri="{BB962C8B-B14F-4D97-AF65-F5344CB8AC3E}">
        <p14:creationId xmlns:p14="http://schemas.microsoft.com/office/powerpoint/2010/main" val="2907785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26</a:t>
            </a:fld>
            <a:endParaRPr lang="en-GB"/>
          </a:p>
        </p:txBody>
      </p:sp>
    </p:spTree>
    <p:extLst>
      <p:ext uri="{BB962C8B-B14F-4D97-AF65-F5344CB8AC3E}">
        <p14:creationId xmlns:p14="http://schemas.microsoft.com/office/powerpoint/2010/main" val="4027048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27</a:t>
            </a:fld>
            <a:endParaRPr lang="en-GB"/>
          </a:p>
        </p:txBody>
      </p:sp>
    </p:spTree>
    <p:extLst>
      <p:ext uri="{BB962C8B-B14F-4D97-AF65-F5344CB8AC3E}">
        <p14:creationId xmlns:p14="http://schemas.microsoft.com/office/powerpoint/2010/main" val="649585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3</a:t>
            </a:fld>
            <a:endParaRPr lang="en-GB"/>
          </a:p>
        </p:txBody>
      </p:sp>
    </p:spTree>
    <p:extLst>
      <p:ext uri="{BB962C8B-B14F-4D97-AF65-F5344CB8AC3E}">
        <p14:creationId xmlns:p14="http://schemas.microsoft.com/office/powerpoint/2010/main" val="53798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4</a:t>
            </a:fld>
            <a:endParaRPr lang="en-GB"/>
          </a:p>
        </p:txBody>
      </p:sp>
    </p:spTree>
    <p:extLst>
      <p:ext uri="{BB962C8B-B14F-4D97-AF65-F5344CB8AC3E}">
        <p14:creationId xmlns:p14="http://schemas.microsoft.com/office/powerpoint/2010/main" val="307394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5</a:t>
            </a:fld>
            <a:endParaRPr lang="en-GB"/>
          </a:p>
        </p:txBody>
      </p:sp>
    </p:spTree>
    <p:extLst>
      <p:ext uri="{BB962C8B-B14F-4D97-AF65-F5344CB8AC3E}">
        <p14:creationId xmlns:p14="http://schemas.microsoft.com/office/powerpoint/2010/main" val="260544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6</a:t>
            </a:fld>
            <a:endParaRPr lang="en-GB"/>
          </a:p>
        </p:txBody>
      </p:sp>
    </p:spTree>
    <p:extLst>
      <p:ext uri="{BB962C8B-B14F-4D97-AF65-F5344CB8AC3E}">
        <p14:creationId xmlns:p14="http://schemas.microsoft.com/office/powerpoint/2010/main" val="207799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7</a:t>
            </a:fld>
            <a:endParaRPr lang="en-GB"/>
          </a:p>
        </p:txBody>
      </p:sp>
    </p:spTree>
    <p:extLst>
      <p:ext uri="{BB962C8B-B14F-4D97-AF65-F5344CB8AC3E}">
        <p14:creationId xmlns:p14="http://schemas.microsoft.com/office/powerpoint/2010/main" val="642180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8</a:t>
            </a:fld>
            <a:endParaRPr lang="en-GB"/>
          </a:p>
        </p:txBody>
      </p:sp>
    </p:spTree>
    <p:extLst>
      <p:ext uri="{BB962C8B-B14F-4D97-AF65-F5344CB8AC3E}">
        <p14:creationId xmlns:p14="http://schemas.microsoft.com/office/powerpoint/2010/main" val="3172374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2F748-B474-404F-A6D2-E81C0F131A67}" type="slidenum">
              <a:rPr lang="en-GB" smtClean="0"/>
              <a:t>9</a:t>
            </a:fld>
            <a:endParaRPr lang="en-GB"/>
          </a:p>
        </p:txBody>
      </p:sp>
    </p:spTree>
    <p:extLst>
      <p:ext uri="{BB962C8B-B14F-4D97-AF65-F5344CB8AC3E}">
        <p14:creationId xmlns:p14="http://schemas.microsoft.com/office/powerpoint/2010/main" val="527400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C43EE-8AEB-0E46-9B8A-787ABEE80CF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B954CC8-A132-D74E-9094-BFB31C45D5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F288133-3847-7C4C-B5F1-F2F9F54F18DA}"/>
              </a:ext>
            </a:extLst>
          </p:cNvPr>
          <p:cNvSpPr>
            <a:spLocks noGrp="1"/>
          </p:cNvSpPr>
          <p:nvPr>
            <p:ph type="dt" sz="half" idx="10"/>
          </p:nvPr>
        </p:nvSpPr>
        <p:spPr/>
        <p:txBody>
          <a:bodyPr/>
          <a:lstStyle/>
          <a:p>
            <a:fld id="{6CCBA6AC-68AF-EA43-BE00-70E853A85286}" type="datetimeFigureOut">
              <a:rPr lang="en-US" smtClean="0"/>
              <a:t>10/31/20</a:t>
            </a:fld>
            <a:endParaRPr lang="en-US"/>
          </a:p>
        </p:txBody>
      </p:sp>
      <p:sp>
        <p:nvSpPr>
          <p:cNvPr id="5" name="Footer Placeholder 4">
            <a:extLst>
              <a:ext uri="{FF2B5EF4-FFF2-40B4-BE49-F238E27FC236}">
                <a16:creationId xmlns:a16="http://schemas.microsoft.com/office/drawing/2014/main" id="{8713DE16-9641-3545-BDB2-91D99C5F8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CE14B-922B-5848-AD41-92F8A48337CE}"/>
              </a:ext>
            </a:extLst>
          </p:cNvPr>
          <p:cNvSpPr>
            <a:spLocks noGrp="1"/>
          </p:cNvSpPr>
          <p:nvPr>
            <p:ph type="sldNum" sz="quarter" idx="12"/>
          </p:nvPr>
        </p:nvSpPr>
        <p:spPr/>
        <p:txBody>
          <a:bodyPr/>
          <a:lstStyle/>
          <a:p>
            <a:fld id="{80F42588-77E5-9B48-8C1C-D20E99D897A5}" type="slidenum">
              <a:rPr lang="en-US" smtClean="0"/>
              <a:t>‹#›</a:t>
            </a:fld>
            <a:endParaRPr lang="en-US"/>
          </a:p>
        </p:txBody>
      </p:sp>
    </p:spTree>
    <p:extLst>
      <p:ext uri="{BB962C8B-B14F-4D97-AF65-F5344CB8AC3E}">
        <p14:creationId xmlns:p14="http://schemas.microsoft.com/office/powerpoint/2010/main" val="402720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B55C-7042-A641-B49B-18F62478517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3C5F4A3-0903-2B47-BBD6-0C9C5DD2F64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8B52CA-A84E-F64D-AEFD-1E7C065CDE38}"/>
              </a:ext>
            </a:extLst>
          </p:cNvPr>
          <p:cNvSpPr>
            <a:spLocks noGrp="1"/>
          </p:cNvSpPr>
          <p:nvPr>
            <p:ph type="dt" sz="half" idx="10"/>
          </p:nvPr>
        </p:nvSpPr>
        <p:spPr/>
        <p:txBody>
          <a:bodyPr/>
          <a:lstStyle/>
          <a:p>
            <a:fld id="{6CCBA6AC-68AF-EA43-BE00-70E853A85286}" type="datetimeFigureOut">
              <a:rPr lang="en-US" smtClean="0"/>
              <a:t>10/31/20</a:t>
            </a:fld>
            <a:endParaRPr lang="en-US"/>
          </a:p>
        </p:txBody>
      </p:sp>
      <p:sp>
        <p:nvSpPr>
          <p:cNvPr id="5" name="Footer Placeholder 4">
            <a:extLst>
              <a:ext uri="{FF2B5EF4-FFF2-40B4-BE49-F238E27FC236}">
                <a16:creationId xmlns:a16="http://schemas.microsoft.com/office/drawing/2014/main" id="{97950074-4BF5-1D42-A766-9A3166366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37439-E07E-B74B-A2D4-E7488B438BC5}"/>
              </a:ext>
            </a:extLst>
          </p:cNvPr>
          <p:cNvSpPr>
            <a:spLocks noGrp="1"/>
          </p:cNvSpPr>
          <p:nvPr>
            <p:ph type="sldNum" sz="quarter" idx="12"/>
          </p:nvPr>
        </p:nvSpPr>
        <p:spPr/>
        <p:txBody>
          <a:bodyPr/>
          <a:lstStyle/>
          <a:p>
            <a:fld id="{80F42588-77E5-9B48-8C1C-D20E99D897A5}" type="slidenum">
              <a:rPr lang="en-US" smtClean="0"/>
              <a:t>‹#›</a:t>
            </a:fld>
            <a:endParaRPr lang="en-US"/>
          </a:p>
        </p:txBody>
      </p:sp>
    </p:spTree>
    <p:extLst>
      <p:ext uri="{BB962C8B-B14F-4D97-AF65-F5344CB8AC3E}">
        <p14:creationId xmlns:p14="http://schemas.microsoft.com/office/powerpoint/2010/main" val="75931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90A8B2-61A3-7649-84C8-0A641F6B7AF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60126C6-B041-9F40-A0F1-F77B1630EC6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EB069DE-1B6E-7A42-898D-473755FAE02F}"/>
              </a:ext>
            </a:extLst>
          </p:cNvPr>
          <p:cNvSpPr>
            <a:spLocks noGrp="1"/>
          </p:cNvSpPr>
          <p:nvPr>
            <p:ph type="dt" sz="half" idx="10"/>
          </p:nvPr>
        </p:nvSpPr>
        <p:spPr/>
        <p:txBody>
          <a:bodyPr/>
          <a:lstStyle/>
          <a:p>
            <a:fld id="{6CCBA6AC-68AF-EA43-BE00-70E853A85286}" type="datetimeFigureOut">
              <a:rPr lang="en-US" smtClean="0"/>
              <a:t>10/31/20</a:t>
            </a:fld>
            <a:endParaRPr lang="en-US"/>
          </a:p>
        </p:txBody>
      </p:sp>
      <p:sp>
        <p:nvSpPr>
          <p:cNvPr id="5" name="Footer Placeholder 4">
            <a:extLst>
              <a:ext uri="{FF2B5EF4-FFF2-40B4-BE49-F238E27FC236}">
                <a16:creationId xmlns:a16="http://schemas.microsoft.com/office/drawing/2014/main" id="{B6E1D80C-81BD-FA4C-BCB6-9AD5EDE54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F62D59-5D72-1640-84F6-FD0A23145CC5}"/>
              </a:ext>
            </a:extLst>
          </p:cNvPr>
          <p:cNvSpPr>
            <a:spLocks noGrp="1"/>
          </p:cNvSpPr>
          <p:nvPr>
            <p:ph type="sldNum" sz="quarter" idx="12"/>
          </p:nvPr>
        </p:nvSpPr>
        <p:spPr/>
        <p:txBody>
          <a:bodyPr/>
          <a:lstStyle/>
          <a:p>
            <a:fld id="{80F42588-77E5-9B48-8C1C-D20E99D897A5}" type="slidenum">
              <a:rPr lang="en-US" smtClean="0"/>
              <a:t>‹#›</a:t>
            </a:fld>
            <a:endParaRPr lang="en-US"/>
          </a:p>
        </p:txBody>
      </p:sp>
    </p:spTree>
    <p:extLst>
      <p:ext uri="{BB962C8B-B14F-4D97-AF65-F5344CB8AC3E}">
        <p14:creationId xmlns:p14="http://schemas.microsoft.com/office/powerpoint/2010/main" val="1088641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15DC-5274-634C-8637-62F998DA609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E1E3071-2AFF-C04E-A28F-86F0FF0A0C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7949D0-B940-5945-971C-323B5813A9A1}"/>
              </a:ext>
            </a:extLst>
          </p:cNvPr>
          <p:cNvSpPr>
            <a:spLocks noGrp="1"/>
          </p:cNvSpPr>
          <p:nvPr>
            <p:ph type="dt" sz="half" idx="10"/>
          </p:nvPr>
        </p:nvSpPr>
        <p:spPr/>
        <p:txBody>
          <a:bodyPr/>
          <a:lstStyle/>
          <a:p>
            <a:fld id="{6CCBA6AC-68AF-EA43-BE00-70E853A85286}" type="datetimeFigureOut">
              <a:rPr lang="en-US" smtClean="0"/>
              <a:t>10/31/20</a:t>
            </a:fld>
            <a:endParaRPr lang="en-US"/>
          </a:p>
        </p:txBody>
      </p:sp>
      <p:sp>
        <p:nvSpPr>
          <p:cNvPr id="5" name="Footer Placeholder 4">
            <a:extLst>
              <a:ext uri="{FF2B5EF4-FFF2-40B4-BE49-F238E27FC236}">
                <a16:creationId xmlns:a16="http://schemas.microsoft.com/office/drawing/2014/main" id="{5FC059DA-E07B-A24F-AF85-B8C1C8293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28453-4CF5-6C4F-9C0F-954AEFE3E355}"/>
              </a:ext>
            </a:extLst>
          </p:cNvPr>
          <p:cNvSpPr>
            <a:spLocks noGrp="1"/>
          </p:cNvSpPr>
          <p:nvPr>
            <p:ph type="sldNum" sz="quarter" idx="12"/>
          </p:nvPr>
        </p:nvSpPr>
        <p:spPr/>
        <p:txBody>
          <a:bodyPr/>
          <a:lstStyle/>
          <a:p>
            <a:fld id="{80F42588-77E5-9B48-8C1C-D20E99D897A5}" type="slidenum">
              <a:rPr lang="en-US" smtClean="0"/>
              <a:t>‹#›</a:t>
            </a:fld>
            <a:endParaRPr lang="en-US"/>
          </a:p>
        </p:txBody>
      </p:sp>
    </p:spTree>
    <p:extLst>
      <p:ext uri="{BB962C8B-B14F-4D97-AF65-F5344CB8AC3E}">
        <p14:creationId xmlns:p14="http://schemas.microsoft.com/office/powerpoint/2010/main" val="123578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095E6-A479-B24B-87D0-2204FA0636E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2597062-F9CB-F546-A4D7-0CA6E3AD2E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F654125-88D4-8F4C-A2DF-989B4E19A071}"/>
              </a:ext>
            </a:extLst>
          </p:cNvPr>
          <p:cNvSpPr>
            <a:spLocks noGrp="1"/>
          </p:cNvSpPr>
          <p:nvPr>
            <p:ph type="dt" sz="half" idx="10"/>
          </p:nvPr>
        </p:nvSpPr>
        <p:spPr/>
        <p:txBody>
          <a:bodyPr/>
          <a:lstStyle/>
          <a:p>
            <a:fld id="{6CCBA6AC-68AF-EA43-BE00-70E853A85286}" type="datetimeFigureOut">
              <a:rPr lang="en-US" smtClean="0"/>
              <a:t>10/31/20</a:t>
            </a:fld>
            <a:endParaRPr lang="en-US"/>
          </a:p>
        </p:txBody>
      </p:sp>
      <p:sp>
        <p:nvSpPr>
          <p:cNvPr id="5" name="Footer Placeholder 4">
            <a:extLst>
              <a:ext uri="{FF2B5EF4-FFF2-40B4-BE49-F238E27FC236}">
                <a16:creationId xmlns:a16="http://schemas.microsoft.com/office/drawing/2014/main" id="{15162E81-C521-D245-ABB7-91BE56AEEB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B9B5C-7C9A-1447-B04C-6EE8B3F569E5}"/>
              </a:ext>
            </a:extLst>
          </p:cNvPr>
          <p:cNvSpPr>
            <a:spLocks noGrp="1"/>
          </p:cNvSpPr>
          <p:nvPr>
            <p:ph type="sldNum" sz="quarter" idx="12"/>
          </p:nvPr>
        </p:nvSpPr>
        <p:spPr/>
        <p:txBody>
          <a:bodyPr/>
          <a:lstStyle/>
          <a:p>
            <a:fld id="{80F42588-77E5-9B48-8C1C-D20E99D897A5}" type="slidenum">
              <a:rPr lang="en-US" smtClean="0"/>
              <a:t>‹#›</a:t>
            </a:fld>
            <a:endParaRPr lang="en-US"/>
          </a:p>
        </p:txBody>
      </p:sp>
    </p:spTree>
    <p:extLst>
      <p:ext uri="{BB962C8B-B14F-4D97-AF65-F5344CB8AC3E}">
        <p14:creationId xmlns:p14="http://schemas.microsoft.com/office/powerpoint/2010/main" val="2037244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A294-F161-9246-9C91-99A22DD7CC8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6FC620-E4E2-5347-B56B-30FB6E870A4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9AC692A-CB0D-D247-8B29-83725A89C27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32380E7-B857-754B-BE46-B1F2E125DDF0}"/>
              </a:ext>
            </a:extLst>
          </p:cNvPr>
          <p:cNvSpPr>
            <a:spLocks noGrp="1"/>
          </p:cNvSpPr>
          <p:nvPr>
            <p:ph type="dt" sz="half" idx="10"/>
          </p:nvPr>
        </p:nvSpPr>
        <p:spPr/>
        <p:txBody>
          <a:bodyPr/>
          <a:lstStyle/>
          <a:p>
            <a:fld id="{6CCBA6AC-68AF-EA43-BE00-70E853A85286}" type="datetimeFigureOut">
              <a:rPr lang="en-US" smtClean="0"/>
              <a:t>10/31/20</a:t>
            </a:fld>
            <a:endParaRPr lang="en-US"/>
          </a:p>
        </p:txBody>
      </p:sp>
      <p:sp>
        <p:nvSpPr>
          <p:cNvPr id="6" name="Footer Placeholder 5">
            <a:extLst>
              <a:ext uri="{FF2B5EF4-FFF2-40B4-BE49-F238E27FC236}">
                <a16:creationId xmlns:a16="http://schemas.microsoft.com/office/drawing/2014/main" id="{A0045AC6-D489-D141-80D5-387FACE0D4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05794-7B73-4347-A4AE-526C5839E932}"/>
              </a:ext>
            </a:extLst>
          </p:cNvPr>
          <p:cNvSpPr>
            <a:spLocks noGrp="1"/>
          </p:cNvSpPr>
          <p:nvPr>
            <p:ph type="sldNum" sz="quarter" idx="12"/>
          </p:nvPr>
        </p:nvSpPr>
        <p:spPr/>
        <p:txBody>
          <a:bodyPr/>
          <a:lstStyle/>
          <a:p>
            <a:fld id="{80F42588-77E5-9B48-8C1C-D20E99D897A5}" type="slidenum">
              <a:rPr lang="en-US" smtClean="0"/>
              <a:t>‹#›</a:t>
            </a:fld>
            <a:endParaRPr lang="en-US"/>
          </a:p>
        </p:txBody>
      </p:sp>
    </p:spTree>
    <p:extLst>
      <p:ext uri="{BB962C8B-B14F-4D97-AF65-F5344CB8AC3E}">
        <p14:creationId xmlns:p14="http://schemas.microsoft.com/office/powerpoint/2010/main" val="2171145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1EDC4-D71B-CF4B-B00A-66927E385CA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23A7C7A-2AC6-F947-B46A-5B0675CC0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75C789F-551A-F446-AA07-67416A4BE8E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BABC44A-3AAF-6A49-8DB0-3F69047C33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06CBCE4-7FDB-634F-9BB5-282B79797AE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B7197E-4C19-1448-9151-D2877F52C60F}"/>
              </a:ext>
            </a:extLst>
          </p:cNvPr>
          <p:cNvSpPr>
            <a:spLocks noGrp="1"/>
          </p:cNvSpPr>
          <p:nvPr>
            <p:ph type="dt" sz="half" idx="10"/>
          </p:nvPr>
        </p:nvSpPr>
        <p:spPr/>
        <p:txBody>
          <a:bodyPr/>
          <a:lstStyle/>
          <a:p>
            <a:fld id="{6CCBA6AC-68AF-EA43-BE00-70E853A85286}" type="datetimeFigureOut">
              <a:rPr lang="en-US" smtClean="0"/>
              <a:t>10/31/20</a:t>
            </a:fld>
            <a:endParaRPr lang="en-US"/>
          </a:p>
        </p:txBody>
      </p:sp>
      <p:sp>
        <p:nvSpPr>
          <p:cNvPr id="8" name="Footer Placeholder 7">
            <a:extLst>
              <a:ext uri="{FF2B5EF4-FFF2-40B4-BE49-F238E27FC236}">
                <a16:creationId xmlns:a16="http://schemas.microsoft.com/office/drawing/2014/main" id="{8D427FC8-AFAE-F94B-8870-28BD380EF7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726856-609D-B340-9F58-4FA8463C55A1}"/>
              </a:ext>
            </a:extLst>
          </p:cNvPr>
          <p:cNvSpPr>
            <a:spLocks noGrp="1"/>
          </p:cNvSpPr>
          <p:nvPr>
            <p:ph type="sldNum" sz="quarter" idx="12"/>
          </p:nvPr>
        </p:nvSpPr>
        <p:spPr/>
        <p:txBody>
          <a:bodyPr/>
          <a:lstStyle/>
          <a:p>
            <a:fld id="{80F42588-77E5-9B48-8C1C-D20E99D897A5}" type="slidenum">
              <a:rPr lang="en-US" smtClean="0"/>
              <a:t>‹#›</a:t>
            </a:fld>
            <a:endParaRPr lang="en-US"/>
          </a:p>
        </p:txBody>
      </p:sp>
    </p:spTree>
    <p:extLst>
      <p:ext uri="{BB962C8B-B14F-4D97-AF65-F5344CB8AC3E}">
        <p14:creationId xmlns:p14="http://schemas.microsoft.com/office/powerpoint/2010/main" val="130008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CEA28-1386-4D47-8117-6B0BF45E7C7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6554C52-2BA3-ED43-BCB8-6771EE38AF63}"/>
              </a:ext>
            </a:extLst>
          </p:cNvPr>
          <p:cNvSpPr>
            <a:spLocks noGrp="1"/>
          </p:cNvSpPr>
          <p:nvPr>
            <p:ph type="dt" sz="half" idx="10"/>
          </p:nvPr>
        </p:nvSpPr>
        <p:spPr/>
        <p:txBody>
          <a:bodyPr/>
          <a:lstStyle/>
          <a:p>
            <a:fld id="{6CCBA6AC-68AF-EA43-BE00-70E853A85286}" type="datetimeFigureOut">
              <a:rPr lang="en-US" smtClean="0"/>
              <a:t>10/31/20</a:t>
            </a:fld>
            <a:endParaRPr lang="en-US"/>
          </a:p>
        </p:txBody>
      </p:sp>
      <p:sp>
        <p:nvSpPr>
          <p:cNvPr id="4" name="Footer Placeholder 3">
            <a:extLst>
              <a:ext uri="{FF2B5EF4-FFF2-40B4-BE49-F238E27FC236}">
                <a16:creationId xmlns:a16="http://schemas.microsoft.com/office/drawing/2014/main" id="{71AAEFB1-B41B-C049-8B36-33C1796586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9ABE19-B687-D649-9015-1E218CBD0C04}"/>
              </a:ext>
            </a:extLst>
          </p:cNvPr>
          <p:cNvSpPr>
            <a:spLocks noGrp="1"/>
          </p:cNvSpPr>
          <p:nvPr>
            <p:ph type="sldNum" sz="quarter" idx="12"/>
          </p:nvPr>
        </p:nvSpPr>
        <p:spPr/>
        <p:txBody>
          <a:bodyPr/>
          <a:lstStyle/>
          <a:p>
            <a:fld id="{80F42588-77E5-9B48-8C1C-D20E99D897A5}" type="slidenum">
              <a:rPr lang="en-US" smtClean="0"/>
              <a:t>‹#›</a:t>
            </a:fld>
            <a:endParaRPr lang="en-US"/>
          </a:p>
        </p:txBody>
      </p:sp>
    </p:spTree>
    <p:extLst>
      <p:ext uri="{BB962C8B-B14F-4D97-AF65-F5344CB8AC3E}">
        <p14:creationId xmlns:p14="http://schemas.microsoft.com/office/powerpoint/2010/main" val="270471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B53E1C-109F-024F-A248-6CE53C1755FB}"/>
              </a:ext>
            </a:extLst>
          </p:cNvPr>
          <p:cNvSpPr>
            <a:spLocks noGrp="1"/>
          </p:cNvSpPr>
          <p:nvPr>
            <p:ph type="dt" sz="half" idx="10"/>
          </p:nvPr>
        </p:nvSpPr>
        <p:spPr/>
        <p:txBody>
          <a:bodyPr/>
          <a:lstStyle/>
          <a:p>
            <a:fld id="{6CCBA6AC-68AF-EA43-BE00-70E853A85286}" type="datetimeFigureOut">
              <a:rPr lang="en-US" smtClean="0"/>
              <a:t>10/31/20</a:t>
            </a:fld>
            <a:endParaRPr lang="en-US"/>
          </a:p>
        </p:txBody>
      </p:sp>
      <p:sp>
        <p:nvSpPr>
          <p:cNvPr id="3" name="Footer Placeholder 2">
            <a:extLst>
              <a:ext uri="{FF2B5EF4-FFF2-40B4-BE49-F238E27FC236}">
                <a16:creationId xmlns:a16="http://schemas.microsoft.com/office/drawing/2014/main" id="{E619D193-EA13-EA49-8B05-467AF35E44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DE6829-76DA-E845-A60F-CF2E35CBB854}"/>
              </a:ext>
            </a:extLst>
          </p:cNvPr>
          <p:cNvSpPr>
            <a:spLocks noGrp="1"/>
          </p:cNvSpPr>
          <p:nvPr>
            <p:ph type="sldNum" sz="quarter" idx="12"/>
          </p:nvPr>
        </p:nvSpPr>
        <p:spPr/>
        <p:txBody>
          <a:bodyPr/>
          <a:lstStyle/>
          <a:p>
            <a:fld id="{80F42588-77E5-9B48-8C1C-D20E99D897A5}" type="slidenum">
              <a:rPr lang="en-US" smtClean="0"/>
              <a:t>‹#›</a:t>
            </a:fld>
            <a:endParaRPr lang="en-US"/>
          </a:p>
        </p:txBody>
      </p:sp>
    </p:spTree>
    <p:extLst>
      <p:ext uri="{BB962C8B-B14F-4D97-AF65-F5344CB8AC3E}">
        <p14:creationId xmlns:p14="http://schemas.microsoft.com/office/powerpoint/2010/main" val="3897713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D9DF5-1097-C046-80F3-3DE9AB72B9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552FBE3-3AAA-4745-8204-FB22101798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818806-9A36-BF43-95AA-AE2ECB312E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A6EBB00-E52B-9545-90FE-0DF678B9E7C2}"/>
              </a:ext>
            </a:extLst>
          </p:cNvPr>
          <p:cNvSpPr>
            <a:spLocks noGrp="1"/>
          </p:cNvSpPr>
          <p:nvPr>
            <p:ph type="dt" sz="half" idx="10"/>
          </p:nvPr>
        </p:nvSpPr>
        <p:spPr/>
        <p:txBody>
          <a:bodyPr/>
          <a:lstStyle/>
          <a:p>
            <a:fld id="{6CCBA6AC-68AF-EA43-BE00-70E853A85286}" type="datetimeFigureOut">
              <a:rPr lang="en-US" smtClean="0"/>
              <a:t>10/31/20</a:t>
            </a:fld>
            <a:endParaRPr lang="en-US"/>
          </a:p>
        </p:txBody>
      </p:sp>
      <p:sp>
        <p:nvSpPr>
          <p:cNvPr id="6" name="Footer Placeholder 5">
            <a:extLst>
              <a:ext uri="{FF2B5EF4-FFF2-40B4-BE49-F238E27FC236}">
                <a16:creationId xmlns:a16="http://schemas.microsoft.com/office/drawing/2014/main" id="{9BC5BAEE-7A9B-6547-AE2E-3E020F259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1695BF-AAA7-F543-A21D-200402EE1ED6}"/>
              </a:ext>
            </a:extLst>
          </p:cNvPr>
          <p:cNvSpPr>
            <a:spLocks noGrp="1"/>
          </p:cNvSpPr>
          <p:nvPr>
            <p:ph type="sldNum" sz="quarter" idx="12"/>
          </p:nvPr>
        </p:nvSpPr>
        <p:spPr/>
        <p:txBody>
          <a:bodyPr/>
          <a:lstStyle/>
          <a:p>
            <a:fld id="{80F42588-77E5-9B48-8C1C-D20E99D897A5}" type="slidenum">
              <a:rPr lang="en-US" smtClean="0"/>
              <a:t>‹#›</a:t>
            </a:fld>
            <a:endParaRPr lang="en-US"/>
          </a:p>
        </p:txBody>
      </p:sp>
    </p:spTree>
    <p:extLst>
      <p:ext uri="{BB962C8B-B14F-4D97-AF65-F5344CB8AC3E}">
        <p14:creationId xmlns:p14="http://schemas.microsoft.com/office/powerpoint/2010/main" val="3253743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9952-7598-8746-91ED-289C047BE99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436D4CF-0064-114C-A151-6BDEFD3218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577CD2-C953-D449-B28E-051648048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D31B9C-3203-9C43-B228-18604BC79AA7}"/>
              </a:ext>
            </a:extLst>
          </p:cNvPr>
          <p:cNvSpPr>
            <a:spLocks noGrp="1"/>
          </p:cNvSpPr>
          <p:nvPr>
            <p:ph type="dt" sz="half" idx="10"/>
          </p:nvPr>
        </p:nvSpPr>
        <p:spPr/>
        <p:txBody>
          <a:bodyPr/>
          <a:lstStyle/>
          <a:p>
            <a:fld id="{6CCBA6AC-68AF-EA43-BE00-70E853A85286}" type="datetimeFigureOut">
              <a:rPr lang="en-US" smtClean="0"/>
              <a:t>10/31/20</a:t>
            </a:fld>
            <a:endParaRPr lang="en-US"/>
          </a:p>
        </p:txBody>
      </p:sp>
      <p:sp>
        <p:nvSpPr>
          <p:cNvPr id="6" name="Footer Placeholder 5">
            <a:extLst>
              <a:ext uri="{FF2B5EF4-FFF2-40B4-BE49-F238E27FC236}">
                <a16:creationId xmlns:a16="http://schemas.microsoft.com/office/drawing/2014/main" id="{5D376384-C381-9747-B730-A790D7743B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5BB352-30D7-7943-962B-DD2D59813A35}"/>
              </a:ext>
            </a:extLst>
          </p:cNvPr>
          <p:cNvSpPr>
            <a:spLocks noGrp="1"/>
          </p:cNvSpPr>
          <p:nvPr>
            <p:ph type="sldNum" sz="quarter" idx="12"/>
          </p:nvPr>
        </p:nvSpPr>
        <p:spPr/>
        <p:txBody>
          <a:bodyPr/>
          <a:lstStyle/>
          <a:p>
            <a:fld id="{80F42588-77E5-9B48-8C1C-D20E99D897A5}" type="slidenum">
              <a:rPr lang="en-US" smtClean="0"/>
              <a:t>‹#›</a:t>
            </a:fld>
            <a:endParaRPr lang="en-US"/>
          </a:p>
        </p:txBody>
      </p:sp>
    </p:spTree>
    <p:extLst>
      <p:ext uri="{BB962C8B-B14F-4D97-AF65-F5344CB8AC3E}">
        <p14:creationId xmlns:p14="http://schemas.microsoft.com/office/powerpoint/2010/main" val="41745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6E4BAF-FD3B-1E47-9028-9924725ED5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2AE60F3-615C-7B40-B7A7-13C306D642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1855282-A36F-0C47-973F-B64B743669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BA6AC-68AF-EA43-BE00-70E853A85286}" type="datetimeFigureOut">
              <a:rPr lang="en-US" smtClean="0"/>
              <a:t>10/31/20</a:t>
            </a:fld>
            <a:endParaRPr lang="en-US"/>
          </a:p>
        </p:txBody>
      </p:sp>
      <p:sp>
        <p:nvSpPr>
          <p:cNvPr id="5" name="Footer Placeholder 4">
            <a:extLst>
              <a:ext uri="{FF2B5EF4-FFF2-40B4-BE49-F238E27FC236}">
                <a16:creationId xmlns:a16="http://schemas.microsoft.com/office/drawing/2014/main" id="{1808AFDB-C8CA-1B4E-9064-6B2B0EB61D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F418B1-24ED-E548-8A75-739F22CBD1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42588-77E5-9B48-8C1C-D20E99D897A5}" type="slidenum">
              <a:rPr lang="en-US" smtClean="0"/>
              <a:t>‹#›</a:t>
            </a:fld>
            <a:endParaRPr lang="en-US"/>
          </a:p>
        </p:txBody>
      </p:sp>
    </p:spTree>
    <p:extLst>
      <p:ext uri="{BB962C8B-B14F-4D97-AF65-F5344CB8AC3E}">
        <p14:creationId xmlns:p14="http://schemas.microsoft.com/office/powerpoint/2010/main" val="4067112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tiff"/><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png"/><Relationship Id="rId3" Type="http://schemas.openxmlformats.org/officeDocument/2006/relationships/image" Target="../media/image3.png"/><Relationship Id="rId7" Type="http://schemas.openxmlformats.org/officeDocument/2006/relationships/hyperlink" Target="mailto:admin@coreafrica.org" TargetMode="External"/><Relationship Id="rId12"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www.coreafrica.org/" TargetMode="External"/><Relationship Id="rId11" Type="http://schemas.openxmlformats.org/officeDocument/2006/relationships/image" Target="../media/image38.png"/><Relationship Id="rId5" Type="http://schemas.openxmlformats.org/officeDocument/2006/relationships/image" Target="../media/image34.png"/><Relationship Id="rId10" Type="http://schemas.openxmlformats.org/officeDocument/2006/relationships/image" Target="../media/image37.jpeg"/><Relationship Id="rId4" Type="http://schemas.openxmlformats.org/officeDocument/2006/relationships/image" Target="../media/image20.png"/><Relationship Id="rId9" Type="http://schemas.openxmlformats.org/officeDocument/2006/relationships/image" Target="../media/image36.png"/><Relationship Id="rId1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coreafrica.org/"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www.coreafrica.org/" TargetMode="Externa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459E337-DD50-964C-9D60-2907455E00E5}"/>
              </a:ext>
            </a:extLst>
          </p:cNvPr>
          <p:cNvSpPr/>
          <p:nvPr/>
        </p:nvSpPr>
        <p:spPr>
          <a:xfrm>
            <a:off x="5544583" y="-13909"/>
            <a:ext cx="6555305" cy="6863223"/>
          </a:xfrm>
          <a:prstGeom prst="rect">
            <a:avLst/>
          </a:prstGeom>
          <a:solidFill>
            <a:schemeClr val="accent5">
              <a:lumMod val="5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6F64637C-C35B-184C-9DF5-70ED5A171E3C}"/>
              </a:ext>
            </a:extLst>
          </p:cNvPr>
          <p:cNvSpPr/>
          <p:nvPr/>
        </p:nvSpPr>
        <p:spPr>
          <a:xfrm>
            <a:off x="5278072" y="1"/>
            <a:ext cx="6719963" cy="672730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Journal of Investigative Medicine High Impact Case Reports: SAGE Journals">
            <a:extLst>
              <a:ext uri="{FF2B5EF4-FFF2-40B4-BE49-F238E27FC236}">
                <a16:creationId xmlns:a16="http://schemas.microsoft.com/office/drawing/2014/main" id="{B3DB221A-8E09-B14D-9A6E-8898B0E31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317" y="3768137"/>
            <a:ext cx="7545530" cy="30989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20950B5-DE18-6048-B44F-6CAD8CB629F9}"/>
              </a:ext>
            </a:extLst>
          </p:cNvPr>
          <p:cNvSpPr/>
          <p:nvPr/>
        </p:nvSpPr>
        <p:spPr>
          <a:xfrm>
            <a:off x="17275" y="1922142"/>
            <a:ext cx="2454733" cy="494777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441F140E-FBA6-7944-A3B7-DBB21C307D27}"/>
              </a:ext>
            </a:extLst>
          </p:cNvPr>
          <p:cNvCxnSpPr>
            <a:cxnSpLocks/>
          </p:cNvCxnSpPr>
          <p:nvPr/>
        </p:nvCxnSpPr>
        <p:spPr>
          <a:xfrm>
            <a:off x="0" y="578441"/>
            <a:ext cx="1861833"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746307E-7712-8545-AFBC-13D6DCE53EA1}"/>
              </a:ext>
            </a:extLst>
          </p:cNvPr>
          <p:cNvSpPr txBox="1"/>
          <p:nvPr/>
        </p:nvSpPr>
        <p:spPr>
          <a:xfrm>
            <a:off x="-216911" y="178131"/>
            <a:ext cx="2312930" cy="400110"/>
          </a:xfrm>
          <a:prstGeom prst="rect">
            <a:avLst/>
          </a:prstGeom>
          <a:noFill/>
          <a:ln w="254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omic Sans MS" panose="030F0902030302020204" pitchFamily="66" charset="0"/>
                <a:ea typeface="+mn-ea"/>
                <a:cs typeface="+mn-cs"/>
              </a:rPr>
              <a:t>CORE AFRICA</a:t>
            </a:r>
          </a:p>
        </p:txBody>
      </p:sp>
      <p:cxnSp>
        <p:nvCxnSpPr>
          <p:cNvPr id="45" name="Straight Connector 44">
            <a:extLst>
              <a:ext uri="{FF2B5EF4-FFF2-40B4-BE49-F238E27FC236}">
                <a16:creationId xmlns:a16="http://schemas.microsoft.com/office/drawing/2014/main" id="{BBC3E2CF-CCB2-6949-9AC2-12E7239CB44A}"/>
              </a:ext>
            </a:extLst>
          </p:cNvPr>
          <p:cNvCxnSpPr>
            <a:cxnSpLocks/>
          </p:cNvCxnSpPr>
          <p:nvPr/>
        </p:nvCxnSpPr>
        <p:spPr>
          <a:xfrm>
            <a:off x="4356100" y="4837317"/>
            <a:ext cx="1698848"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3FD8824-725E-1145-96EF-085F8A85A9B5}"/>
              </a:ext>
            </a:extLst>
          </p:cNvPr>
          <p:cNvSpPr/>
          <p:nvPr/>
        </p:nvSpPr>
        <p:spPr>
          <a:xfrm>
            <a:off x="4282256" y="-1"/>
            <a:ext cx="7892469" cy="6858000"/>
          </a:xfrm>
          <a:prstGeom prst="rect">
            <a:avLst/>
          </a:prstGeom>
          <a:solidFill>
            <a:schemeClr val="accent1">
              <a:lumMod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6455EDD-36B8-9048-8E60-0B0D312891CA}"/>
              </a:ext>
            </a:extLst>
          </p:cNvPr>
          <p:cNvSpPr txBox="1"/>
          <p:nvPr/>
        </p:nvSpPr>
        <p:spPr>
          <a:xfrm>
            <a:off x="5922443" y="732443"/>
            <a:ext cx="5799583" cy="2800767"/>
          </a:xfrm>
          <a:prstGeom prst="rect">
            <a:avLst/>
          </a:prstGeom>
          <a:noFill/>
          <a:ln w="254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halkduster" panose="03050602040202020205" pitchFamily="66" charset="77"/>
                <a:cs typeface="Aharoni" panose="02010803020104030203" pitchFamily="2" charset="-79"/>
              </a:rPr>
              <a:t>THE PUBLICATION PROCESS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p:txBody>
      </p:sp>
      <p:sp>
        <p:nvSpPr>
          <p:cNvPr id="12" name="Data 11">
            <a:extLst>
              <a:ext uri="{FF2B5EF4-FFF2-40B4-BE49-F238E27FC236}">
                <a16:creationId xmlns:a16="http://schemas.microsoft.com/office/drawing/2014/main" id="{CC9381E4-ADC8-CB4B-8521-ED0407978B62}"/>
              </a:ext>
            </a:extLst>
          </p:cNvPr>
          <p:cNvSpPr/>
          <p:nvPr/>
        </p:nvSpPr>
        <p:spPr>
          <a:xfrm rot="10800000">
            <a:off x="1861834" y="-29413"/>
            <a:ext cx="3927353" cy="6899128"/>
          </a:xfrm>
          <a:prstGeom prst="flowChartInputOutp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88F7"/>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B8CA85A6-CA07-AA4B-8F63-8201558027C4}"/>
              </a:ext>
            </a:extLst>
          </p:cNvPr>
          <p:cNvSpPr txBox="1"/>
          <p:nvPr/>
        </p:nvSpPr>
        <p:spPr>
          <a:xfrm>
            <a:off x="1295400" y="1964594"/>
            <a:ext cx="3119924" cy="2431435"/>
          </a:xfrm>
          <a:prstGeom prst="rect">
            <a:avLst/>
          </a:prstGeom>
          <a:noFill/>
          <a:ln w="139700">
            <a:solidFill>
              <a:schemeClr val="accent4">
                <a:lumMod val="50000"/>
              </a:schemeClr>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dirty="0">
              <a:ln w="0"/>
              <a:solidFill>
                <a:schemeClr val="accent1">
                  <a:lumMod val="50000"/>
                </a:schemeClr>
              </a:solidFill>
              <a:effectLst>
                <a:outerShdw blurRad="38100" dist="19050" dir="2700000" algn="tl" rotWithShape="0">
                  <a:schemeClr val="dk1">
                    <a:alpha val="40000"/>
                  </a:schemeClr>
                </a:outerShdw>
              </a:effectLst>
              <a:latin typeface="Britannic Bold" panose="020B0903060703020204" pitchFamily="34" charset="77"/>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normalizeH="0" baseline="0" noProof="0" dirty="0">
                <a:ln w="0"/>
                <a:solidFill>
                  <a:schemeClr val="bg1"/>
                </a:solidFill>
                <a:effectLst>
                  <a:outerShdw blurRad="38100" dist="19050" dir="2700000" algn="tl" rotWithShape="0">
                    <a:schemeClr val="dk1">
                      <a:alpha val="40000"/>
                    </a:schemeClr>
                  </a:outerShdw>
                </a:effectLst>
                <a:uLnTx/>
                <a:uFillTx/>
                <a:latin typeface="Britannic Bold" panose="020B0903060703020204" pitchFamily="34" charset="77"/>
                <a:ea typeface="+mn-ea"/>
                <a:cs typeface="Aharoni" panose="02010803020104030203" pitchFamily="2" charset="-79"/>
              </a:rPr>
              <a:t>THE COLLABORATION FOR RESEARCH EXCELLENCE IN AFRICA</a:t>
            </a:r>
            <a:endParaRPr lang="en-US" sz="4000" b="1" dirty="0">
              <a:ln/>
              <a:solidFill>
                <a:schemeClr val="bg1"/>
              </a:solidFill>
              <a:latin typeface="Britannic Bold" panose="020B0903060703020204" pitchFamily="34" charset="77"/>
              <a:cs typeface="Aharoni" panose="02010803020104030203"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normalizeH="0" baseline="0" noProof="0" dirty="0">
              <a:ln/>
              <a:solidFill>
                <a:schemeClr val="accent3"/>
              </a:solidFill>
              <a:uLnTx/>
              <a:uFillTx/>
              <a:latin typeface="Britannic Bold" panose="020B0903060703020204" pitchFamily="34" charset="77"/>
              <a:ea typeface="+mn-ea"/>
              <a:cs typeface="+mn-cs"/>
            </a:endParaRPr>
          </a:p>
        </p:txBody>
      </p:sp>
      <p:sp>
        <p:nvSpPr>
          <p:cNvPr id="19" name="TextBox 18">
            <a:extLst>
              <a:ext uri="{FF2B5EF4-FFF2-40B4-BE49-F238E27FC236}">
                <a16:creationId xmlns:a16="http://schemas.microsoft.com/office/drawing/2014/main" id="{06DEBBF6-E97A-CA45-AB48-9FB20CDEF319}"/>
              </a:ext>
            </a:extLst>
          </p:cNvPr>
          <p:cNvSpPr txBox="1"/>
          <p:nvPr/>
        </p:nvSpPr>
        <p:spPr>
          <a:xfrm>
            <a:off x="9965339" y="6579217"/>
            <a:ext cx="256958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Britannic Bold" panose="020B0903060703020204" pitchFamily="34" charset="77"/>
                <a:ea typeface="+mn-ea"/>
                <a:cs typeface="+mn-cs"/>
              </a:rPr>
              <a:t>©</a:t>
            </a:r>
            <a:r>
              <a:rPr kumimoji="0" lang="en-US" sz="1000" b="0" i="0" u="none" strike="noStrike" kern="1200" cap="none" spc="0" normalizeH="0" baseline="0" noProof="0" dirty="0">
                <a:ln>
                  <a:noFill/>
                </a:ln>
                <a:solidFill>
                  <a:schemeClr val="bg1"/>
                </a:solidFill>
                <a:effectLst/>
                <a:uLnTx/>
                <a:uFillTx/>
                <a:latin typeface="Britannic Bold" panose="020B0903060703020204" pitchFamily="34" charset="77"/>
                <a:ea typeface="+mn-ea"/>
                <a:cs typeface="+mn-cs"/>
              </a:rPr>
              <a:t> COREAFRICA_2020</a:t>
            </a:r>
          </a:p>
        </p:txBody>
      </p:sp>
      <p:pic>
        <p:nvPicPr>
          <p:cNvPr id="14" name="Picture 13" descr="A picture containing room, blue, sign, white&#10;&#10;Description automatically generated">
            <a:extLst>
              <a:ext uri="{FF2B5EF4-FFF2-40B4-BE49-F238E27FC236}">
                <a16:creationId xmlns:a16="http://schemas.microsoft.com/office/drawing/2014/main" id="{D10B4D39-98E7-E349-90AE-C0EF62CA71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4431" y="1147334"/>
            <a:ext cx="1339765" cy="1268161"/>
          </a:xfrm>
          <a:prstGeom prst="rect">
            <a:avLst/>
          </a:prstGeom>
        </p:spPr>
      </p:pic>
      <p:sp>
        <p:nvSpPr>
          <p:cNvPr id="31" name="TextBox 30">
            <a:extLst>
              <a:ext uri="{FF2B5EF4-FFF2-40B4-BE49-F238E27FC236}">
                <a16:creationId xmlns:a16="http://schemas.microsoft.com/office/drawing/2014/main" id="{F15B4404-C56B-514C-9B38-CF1D939128EC}"/>
              </a:ext>
            </a:extLst>
          </p:cNvPr>
          <p:cNvSpPr txBox="1"/>
          <p:nvPr/>
        </p:nvSpPr>
        <p:spPr>
          <a:xfrm>
            <a:off x="-488018" y="6182287"/>
            <a:ext cx="3681475" cy="415498"/>
          </a:xfrm>
          <a:prstGeom prst="rect">
            <a:avLst/>
          </a:prstGeom>
          <a:noFill/>
          <a:ln w="254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omic Sans MS" panose="030F0902030302020204" pitchFamily="66" charset="0"/>
                <a:ea typeface="+mn-ea"/>
                <a:cs typeface="+mn-cs"/>
              </a:rPr>
              <a:t>“STRENGTHENING RESEARCH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omic Sans MS" panose="030F0902030302020204" pitchFamily="66" charset="0"/>
                <a:ea typeface="+mn-ea"/>
                <a:cs typeface="+mn-cs"/>
              </a:rPr>
              <a:t>CAPACITY IN AFRICA”</a:t>
            </a:r>
          </a:p>
        </p:txBody>
      </p:sp>
    </p:spTree>
    <p:extLst>
      <p:ext uri="{BB962C8B-B14F-4D97-AF65-F5344CB8AC3E}">
        <p14:creationId xmlns:p14="http://schemas.microsoft.com/office/powerpoint/2010/main" val="1901972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18" name="Picture 17" descr="Graphical user interface, text, application&#10;&#10;Description automatically generated">
            <a:extLst>
              <a:ext uri="{FF2B5EF4-FFF2-40B4-BE49-F238E27FC236}">
                <a16:creationId xmlns:a16="http://schemas.microsoft.com/office/drawing/2014/main" id="{4B9D8433-1434-CC43-8410-022442F3B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075" y="581774"/>
            <a:ext cx="11113390" cy="5964667"/>
          </a:xfrm>
          <a:prstGeom prst="rect">
            <a:avLst/>
          </a:prstGeom>
        </p:spPr>
      </p:pic>
      <p:cxnSp>
        <p:nvCxnSpPr>
          <p:cNvPr id="19" name="Straight Arrow Connector 18">
            <a:extLst>
              <a:ext uri="{FF2B5EF4-FFF2-40B4-BE49-F238E27FC236}">
                <a16:creationId xmlns:a16="http://schemas.microsoft.com/office/drawing/2014/main" id="{5617EDD6-CE75-9B48-BED7-057BFDF0120D}"/>
              </a:ext>
            </a:extLst>
          </p:cNvPr>
          <p:cNvCxnSpPr>
            <a:cxnSpLocks/>
          </p:cNvCxnSpPr>
          <p:nvPr/>
        </p:nvCxnSpPr>
        <p:spPr>
          <a:xfrm>
            <a:off x="128366" y="774698"/>
            <a:ext cx="700340" cy="0"/>
          </a:xfrm>
          <a:prstGeom prst="straightConnector1">
            <a:avLst/>
          </a:prstGeom>
          <a:ln w="254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C859B2DA-57C4-D845-B161-8A56C6AEF785}"/>
              </a:ext>
            </a:extLst>
          </p:cNvPr>
          <p:cNvCxnSpPr>
            <a:cxnSpLocks/>
          </p:cNvCxnSpPr>
          <p:nvPr/>
        </p:nvCxnSpPr>
        <p:spPr>
          <a:xfrm>
            <a:off x="128588" y="2227262"/>
            <a:ext cx="709612" cy="0"/>
          </a:xfrm>
          <a:prstGeom prst="straightConnector1">
            <a:avLst/>
          </a:prstGeom>
          <a:ln w="254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BAB12D06-ECC0-4C4B-B778-AC266BFD8719}"/>
              </a:ext>
            </a:extLst>
          </p:cNvPr>
          <p:cNvCxnSpPr>
            <a:cxnSpLocks/>
          </p:cNvCxnSpPr>
          <p:nvPr/>
        </p:nvCxnSpPr>
        <p:spPr>
          <a:xfrm>
            <a:off x="128588" y="5767387"/>
            <a:ext cx="709612" cy="0"/>
          </a:xfrm>
          <a:prstGeom prst="straightConnector1">
            <a:avLst/>
          </a:prstGeom>
          <a:ln w="2540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15" name="Picture 14" descr="A picture containing room, blue, sign, white&#10;&#10;Description automatically generated">
            <a:extLst>
              <a:ext uri="{FF2B5EF4-FFF2-40B4-BE49-F238E27FC236}">
                <a16:creationId xmlns:a16="http://schemas.microsoft.com/office/drawing/2014/main" id="{6276A728-FD2F-5E42-A9B9-CA5DC5A56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sp>
        <p:nvSpPr>
          <p:cNvPr id="6" name="TextBox 5">
            <a:extLst>
              <a:ext uri="{FF2B5EF4-FFF2-40B4-BE49-F238E27FC236}">
                <a16:creationId xmlns:a16="http://schemas.microsoft.com/office/drawing/2014/main" id="{C225646A-44AF-2E44-A7CD-C9C5C66C8669}"/>
              </a:ext>
            </a:extLst>
          </p:cNvPr>
          <p:cNvSpPr txBox="1"/>
          <p:nvPr/>
        </p:nvSpPr>
        <p:spPr>
          <a:xfrm>
            <a:off x="3882216" y="48239"/>
            <a:ext cx="4180953" cy="523220"/>
          </a:xfrm>
          <a:prstGeom prst="rect">
            <a:avLst/>
          </a:prstGeom>
          <a:noFill/>
        </p:spPr>
        <p:txBody>
          <a:bodyPr wrap="none" rtlCol="0">
            <a:spAutoFit/>
          </a:bodyPr>
          <a:lstStyle/>
          <a:p>
            <a:r>
              <a:rPr lang="en-US" sz="2800" b="1" dirty="0">
                <a:solidFill>
                  <a:schemeClr val="bg1"/>
                </a:solidFill>
                <a:latin typeface="Britannic Bold" panose="020B0903060703020204" pitchFamily="34" charset="77"/>
              </a:rPr>
              <a:t>JOURNAL GUIDE WEBSITE</a:t>
            </a:r>
          </a:p>
        </p:txBody>
      </p:sp>
    </p:spTree>
    <p:extLst>
      <p:ext uri="{BB962C8B-B14F-4D97-AF65-F5344CB8AC3E}">
        <p14:creationId xmlns:p14="http://schemas.microsoft.com/office/powerpoint/2010/main" val="1490421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2A980865-DFD1-B047-9B53-0B3AC1D44C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514" y="301740"/>
            <a:ext cx="11041950" cy="6254519"/>
          </a:xfrm>
          <a:prstGeom prst="rect">
            <a:avLst/>
          </a:prstGeom>
        </p:spPr>
      </p:pic>
      <p:cxnSp>
        <p:nvCxnSpPr>
          <p:cNvPr id="16" name="Straight Arrow Connector 15">
            <a:extLst>
              <a:ext uri="{FF2B5EF4-FFF2-40B4-BE49-F238E27FC236}">
                <a16:creationId xmlns:a16="http://schemas.microsoft.com/office/drawing/2014/main" id="{17D7F9A0-CEF5-2449-BC01-9B601A7E2D55}"/>
              </a:ext>
            </a:extLst>
          </p:cNvPr>
          <p:cNvCxnSpPr/>
          <p:nvPr/>
        </p:nvCxnSpPr>
        <p:spPr>
          <a:xfrm>
            <a:off x="252414" y="1804987"/>
            <a:ext cx="838200" cy="0"/>
          </a:xfrm>
          <a:prstGeom prst="straightConnector1">
            <a:avLst/>
          </a:prstGeom>
          <a:ln w="254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AF5E6744-0444-334F-8CC8-B1AEA3BD213E}"/>
              </a:ext>
            </a:extLst>
          </p:cNvPr>
          <p:cNvCxnSpPr>
            <a:cxnSpLocks/>
          </p:cNvCxnSpPr>
          <p:nvPr/>
        </p:nvCxnSpPr>
        <p:spPr>
          <a:xfrm>
            <a:off x="6213475" y="2070100"/>
            <a:ext cx="0" cy="622300"/>
          </a:xfrm>
          <a:prstGeom prst="straightConnector1">
            <a:avLst/>
          </a:prstGeom>
          <a:ln w="254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BF609B13-86E5-0F45-B434-0689695A3321}"/>
              </a:ext>
            </a:extLst>
          </p:cNvPr>
          <p:cNvCxnSpPr>
            <a:cxnSpLocks/>
          </p:cNvCxnSpPr>
          <p:nvPr/>
        </p:nvCxnSpPr>
        <p:spPr>
          <a:xfrm>
            <a:off x="3416300" y="1447800"/>
            <a:ext cx="0" cy="622300"/>
          </a:xfrm>
          <a:prstGeom prst="straightConnector1">
            <a:avLst/>
          </a:prstGeom>
          <a:ln w="254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6F30B0E4-17AA-5C44-89EA-1EA92534D049}"/>
              </a:ext>
            </a:extLst>
          </p:cNvPr>
          <p:cNvCxnSpPr>
            <a:cxnSpLocks/>
          </p:cNvCxnSpPr>
          <p:nvPr/>
        </p:nvCxnSpPr>
        <p:spPr>
          <a:xfrm>
            <a:off x="9496425" y="2141540"/>
            <a:ext cx="0" cy="622300"/>
          </a:xfrm>
          <a:prstGeom prst="straightConnector1">
            <a:avLst/>
          </a:prstGeom>
          <a:ln w="2540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15" name="Picture 14" descr="A picture containing room, blue, sign, white&#10;&#10;Description automatically generated">
            <a:extLst>
              <a:ext uri="{FF2B5EF4-FFF2-40B4-BE49-F238E27FC236}">
                <a16:creationId xmlns:a16="http://schemas.microsoft.com/office/drawing/2014/main" id="{6276A728-FD2F-5E42-A9B9-CA5DC5A56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spTree>
    <p:extLst>
      <p:ext uri="{BB962C8B-B14F-4D97-AF65-F5344CB8AC3E}">
        <p14:creationId xmlns:p14="http://schemas.microsoft.com/office/powerpoint/2010/main" val="398539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0ADE0039-7D6B-B242-944B-5A4BD21D0E12}"/>
              </a:ext>
            </a:extLst>
          </p:cNvPr>
          <p:cNvPicPr>
            <a:picLocks noChangeAspect="1"/>
          </p:cNvPicPr>
          <p:nvPr/>
        </p:nvPicPr>
        <p:blipFill rotWithShape="1">
          <a:blip r:embed="rId4">
            <a:extLst>
              <a:ext uri="{28A0092B-C50C-407E-A947-70E740481C1C}">
                <a14:useLocalDpi xmlns:a14="http://schemas.microsoft.com/office/drawing/2010/main" val="0"/>
              </a:ext>
            </a:extLst>
          </a:blip>
          <a:srcRect t="43143" b="20519"/>
          <a:stretch/>
        </p:blipFill>
        <p:spPr>
          <a:xfrm>
            <a:off x="354862" y="4502068"/>
            <a:ext cx="11472995" cy="2044374"/>
          </a:xfrm>
          <a:prstGeom prst="rect">
            <a:avLst/>
          </a:prstGeom>
        </p:spPr>
      </p:pic>
      <p:sp>
        <p:nvSpPr>
          <p:cNvPr id="4" name="TextBox 3">
            <a:extLst>
              <a:ext uri="{FF2B5EF4-FFF2-40B4-BE49-F238E27FC236}">
                <a16:creationId xmlns:a16="http://schemas.microsoft.com/office/drawing/2014/main" id="{E1F8B586-C872-C849-AC60-B1C70E9347E4}"/>
              </a:ext>
            </a:extLst>
          </p:cNvPr>
          <p:cNvSpPr txBox="1"/>
          <p:nvPr/>
        </p:nvSpPr>
        <p:spPr>
          <a:xfrm>
            <a:off x="581496" y="687365"/>
            <a:ext cx="5022537" cy="3337132"/>
          </a:xfrm>
          <a:prstGeom prst="rect">
            <a:avLst/>
          </a:prstGeom>
          <a:noFill/>
        </p:spPr>
        <p:txBody>
          <a:bodyPr wrap="square" rtlCol="0">
            <a:spAutoFit/>
          </a:bodyPr>
          <a:lstStyle/>
          <a:p>
            <a:pPr>
              <a:lnSpc>
                <a:spcPct val="150000"/>
              </a:lnSpc>
            </a:pPr>
            <a:r>
              <a:rPr lang="en-US" sz="3200" dirty="0">
                <a:solidFill>
                  <a:schemeClr val="bg1"/>
                </a:solidFill>
                <a:latin typeface="Britannic Bold" panose="020B0903060703020204" pitchFamily="34" charset="77"/>
              </a:rPr>
              <a:t>JOURNAL FINDERS</a:t>
            </a:r>
          </a:p>
          <a:p>
            <a:pPr marL="285750" indent="-285750">
              <a:lnSpc>
                <a:spcPct val="150000"/>
              </a:lnSpc>
              <a:buFont typeface="Arial" panose="020B0604020202020204" pitchFamily="34" charset="0"/>
              <a:buChar char="•"/>
            </a:pPr>
            <a:r>
              <a:rPr lang="en-US" sz="2800" dirty="0">
                <a:solidFill>
                  <a:schemeClr val="bg1"/>
                </a:solidFill>
                <a:latin typeface="Britannic Bold" panose="020B0903060703020204" pitchFamily="34" charset="77"/>
              </a:rPr>
              <a:t>Elsevier</a:t>
            </a:r>
          </a:p>
          <a:p>
            <a:pPr marL="285750" indent="-285750">
              <a:lnSpc>
                <a:spcPct val="150000"/>
              </a:lnSpc>
              <a:buFont typeface="Arial" panose="020B0604020202020204" pitchFamily="34" charset="0"/>
              <a:buChar char="•"/>
            </a:pPr>
            <a:r>
              <a:rPr lang="en-US" sz="2800" dirty="0">
                <a:solidFill>
                  <a:schemeClr val="bg1"/>
                </a:solidFill>
                <a:latin typeface="Britannic Bold" panose="020B0903060703020204" pitchFamily="34" charset="77"/>
              </a:rPr>
              <a:t>Wiley</a:t>
            </a:r>
          </a:p>
          <a:p>
            <a:pPr marL="285750" indent="-285750">
              <a:lnSpc>
                <a:spcPct val="150000"/>
              </a:lnSpc>
              <a:buFont typeface="Arial" panose="020B0604020202020204" pitchFamily="34" charset="0"/>
              <a:buChar char="•"/>
            </a:pPr>
            <a:r>
              <a:rPr lang="en-US" sz="2800" dirty="0">
                <a:solidFill>
                  <a:schemeClr val="bg1"/>
                </a:solidFill>
                <a:latin typeface="Britannic Bold" panose="020B0903060703020204" pitchFamily="34" charset="77"/>
              </a:rPr>
              <a:t>Directory of open access journals</a:t>
            </a:r>
          </a:p>
        </p:txBody>
      </p:sp>
      <p:pic>
        <p:nvPicPr>
          <p:cNvPr id="6" name="Picture 5" descr="Graphical user interface, application&#10;&#10;Description automatically generated">
            <a:extLst>
              <a:ext uri="{FF2B5EF4-FFF2-40B4-BE49-F238E27FC236}">
                <a16:creationId xmlns:a16="http://schemas.microsoft.com/office/drawing/2014/main" id="{0A646D3A-28EB-474A-B84E-AEA61272F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3614" y="361681"/>
            <a:ext cx="6585858" cy="3988501"/>
          </a:xfrm>
          <a:prstGeom prst="rect">
            <a:avLst/>
          </a:prstGeom>
        </p:spPr>
      </p:pic>
      <p:pic>
        <p:nvPicPr>
          <p:cNvPr id="15" name="Picture 14" descr="A picture containing room, blue, sign, white&#10;&#10;Description automatically generated">
            <a:extLst>
              <a:ext uri="{FF2B5EF4-FFF2-40B4-BE49-F238E27FC236}">
                <a16:creationId xmlns:a16="http://schemas.microsoft.com/office/drawing/2014/main" id="{6276A728-FD2F-5E42-A9B9-CA5DC5A56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sp>
        <p:nvSpPr>
          <p:cNvPr id="7" name="Rounded Rectangle 6">
            <a:extLst>
              <a:ext uri="{FF2B5EF4-FFF2-40B4-BE49-F238E27FC236}">
                <a16:creationId xmlns:a16="http://schemas.microsoft.com/office/drawing/2014/main" id="{4F3B0820-D1FA-574F-BCA3-363AA19AE7F7}"/>
              </a:ext>
            </a:extLst>
          </p:cNvPr>
          <p:cNvSpPr/>
          <p:nvPr/>
        </p:nvSpPr>
        <p:spPr>
          <a:xfrm>
            <a:off x="581496" y="5229226"/>
            <a:ext cx="2876079" cy="295030"/>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831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18" name="Picture 17" descr="Calendar&#10;&#10;Description automatically generated">
            <a:extLst>
              <a:ext uri="{FF2B5EF4-FFF2-40B4-BE49-F238E27FC236}">
                <a16:creationId xmlns:a16="http://schemas.microsoft.com/office/drawing/2014/main" id="{FD9E5364-4302-C347-9460-82F73F0943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325" y="184792"/>
            <a:ext cx="11225139" cy="6483916"/>
          </a:xfrm>
          <a:prstGeom prst="rect">
            <a:avLst/>
          </a:prstGeom>
        </p:spPr>
      </p:pic>
      <p:pic>
        <p:nvPicPr>
          <p:cNvPr id="15" name="Picture 14" descr="A picture containing room, blue, sign, white&#10;&#10;Description automatically generated">
            <a:extLst>
              <a:ext uri="{FF2B5EF4-FFF2-40B4-BE49-F238E27FC236}">
                <a16:creationId xmlns:a16="http://schemas.microsoft.com/office/drawing/2014/main" id="{6276A728-FD2F-5E42-A9B9-CA5DC5A56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cxnSp>
        <p:nvCxnSpPr>
          <p:cNvPr id="19" name="Straight Arrow Connector 18">
            <a:extLst>
              <a:ext uri="{FF2B5EF4-FFF2-40B4-BE49-F238E27FC236}">
                <a16:creationId xmlns:a16="http://schemas.microsoft.com/office/drawing/2014/main" id="{91821823-D6A9-C848-9B42-20EBD7118F1F}"/>
              </a:ext>
            </a:extLst>
          </p:cNvPr>
          <p:cNvCxnSpPr>
            <a:cxnSpLocks/>
          </p:cNvCxnSpPr>
          <p:nvPr/>
        </p:nvCxnSpPr>
        <p:spPr>
          <a:xfrm>
            <a:off x="1584325" y="2572428"/>
            <a:ext cx="0" cy="622300"/>
          </a:xfrm>
          <a:prstGeom prst="straightConnector1">
            <a:avLst/>
          </a:prstGeom>
          <a:ln w="254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3090D008-E7BE-A448-8680-59D7371A182D}"/>
              </a:ext>
            </a:extLst>
          </p:cNvPr>
          <p:cNvCxnSpPr>
            <a:cxnSpLocks/>
          </p:cNvCxnSpPr>
          <p:nvPr/>
        </p:nvCxnSpPr>
        <p:spPr>
          <a:xfrm>
            <a:off x="11428412" y="2577191"/>
            <a:ext cx="0" cy="622300"/>
          </a:xfrm>
          <a:prstGeom prst="straightConnector1">
            <a:avLst/>
          </a:prstGeom>
          <a:ln w="254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0FA1C5CF-E9D1-D747-AB8B-05D41BAE2712}"/>
              </a:ext>
            </a:extLst>
          </p:cNvPr>
          <p:cNvCxnSpPr>
            <a:cxnSpLocks/>
          </p:cNvCxnSpPr>
          <p:nvPr/>
        </p:nvCxnSpPr>
        <p:spPr>
          <a:xfrm>
            <a:off x="88012" y="761999"/>
            <a:ext cx="669227" cy="0"/>
          </a:xfrm>
          <a:prstGeom prst="straightConnector1">
            <a:avLst/>
          </a:prstGeom>
          <a:ln w="254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11500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15" name="Picture 14" descr="A picture containing room, blue, sign, white&#10;&#10;Description automatically generated">
            <a:extLst>
              <a:ext uri="{FF2B5EF4-FFF2-40B4-BE49-F238E27FC236}">
                <a16:creationId xmlns:a16="http://schemas.microsoft.com/office/drawing/2014/main" id="{6276A728-FD2F-5E42-A9B9-CA5DC5A56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sp>
        <p:nvSpPr>
          <p:cNvPr id="45" name="Rectangle 44">
            <a:extLst>
              <a:ext uri="{FF2B5EF4-FFF2-40B4-BE49-F238E27FC236}">
                <a16:creationId xmlns:a16="http://schemas.microsoft.com/office/drawing/2014/main" id="{DAC243A8-B458-A049-A00D-AEE5B94432C6}"/>
              </a:ext>
            </a:extLst>
          </p:cNvPr>
          <p:cNvSpPr/>
          <p:nvPr/>
        </p:nvSpPr>
        <p:spPr>
          <a:xfrm>
            <a:off x="5668229" y="1617289"/>
            <a:ext cx="2677777" cy="1077650"/>
          </a:xfrm>
          <a:prstGeom prst="rect">
            <a:avLst/>
          </a:prstGeom>
          <a:gradFill>
            <a:gsLst>
              <a:gs pos="100000">
                <a:schemeClr val="accent2">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bg1"/>
                </a:solidFill>
                <a:effectLst>
                  <a:outerShdw blurRad="38100" dist="25400" dir="5400000" algn="ctr" rotWithShape="0">
                    <a:srgbClr val="6E747A">
                      <a:alpha val="43000"/>
                    </a:srgbClr>
                  </a:outerShdw>
                </a:effectLst>
              </a:rPr>
              <a:t>3.</a:t>
            </a:r>
          </a:p>
          <a:p>
            <a:pPr algn="ctr"/>
            <a:r>
              <a:rPr lang="en-US" sz="2000" b="1" dirty="0">
                <a:ln w="0"/>
                <a:solidFill>
                  <a:schemeClr val="bg1"/>
                </a:solidFill>
                <a:effectLst>
                  <a:outerShdw blurRad="38100" dist="25400" dir="5400000" algn="ctr" rotWithShape="0">
                    <a:srgbClr val="6E747A">
                      <a:alpha val="43000"/>
                    </a:srgbClr>
                  </a:outerShdw>
                </a:effectLst>
              </a:rPr>
              <a:t>AUTHOR </a:t>
            </a:r>
          </a:p>
          <a:p>
            <a:pPr algn="ctr"/>
            <a:r>
              <a:rPr lang="en-US" sz="2000" b="1" dirty="0">
                <a:ln w="0"/>
                <a:solidFill>
                  <a:schemeClr val="bg1"/>
                </a:solidFill>
                <a:effectLst>
                  <a:outerShdw blurRad="38100" dist="25400" dir="5400000" algn="ctr" rotWithShape="0">
                    <a:srgbClr val="6E747A">
                      <a:alpha val="43000"/>
                    </a:srgbClr>
                  </a:outerShdw>
                </a:effectLst>
              </a:rPr>
              <a:t>GUIDELINES</a:t>
            </a:r>
          </a:p>
        </p:txBody>
      </p:sp>
      <p:sp>
        <p:nvSpPr>
          <p:cNvPr id="46" name="Rectangle 45">
            <a:extLst>
              <a:ext uri="{FF2B5EF4-FFF2-40B4-BE49-F238E27FC236}">
                <a16:creationId xmlns:a16="http://schemas.microsoft.com/office/drawing/2014/main" id="{EC70C858-8ED8-2941-AB00-5E3889C22AAB}"/>
              </a:ext>
            </a:extLst>
          </p:cNvPr>
          <p:cNvSpPr/>
          <p:nvPr/>
        </p:nvSpPr>
        <p:spPr>
          <a:xfrm>
            <a:off x="3025256" y="1626226"/>
            <a:ext cx="1903895" cy="1093520"/>
          </a:xfrm>
          <a:prstGeom prst="rect">
            <a:avLst/>
          </a:prstGeom>
          <a:gradFill>
            <a:gsLst>
              <a:gs pos="100000">
                <a:schemeClr val="accent2">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bg1"/>
                </a:solidFill>
                <a:effectLst>
                  <a:outerShdw blurRad="38100" dist="25400" dir="5400000" algn="ctr" rotWithShape="0">
                    <a:srgbClr val="6E747A">
                      <a:alpha val="43000"/>
                    </a:srgbClr>
                  </a:outerShdw>
                </a:effectLst>
              </a:rPr>
              <a:t>2.</a:t>
            </a:r>
          </a:p>
          <a:p>
            <a:pPr algn="ctr"/>
            <a:r>
              <a:rPr lang="en-US" sz="2000" b="1" dirty="0">
                <a:ln w="0"/>
                <a:solidFill>
                  <a:schemeClr val="bg1"/>
                </a:solidFill>
                <a:effectLst>
                  <a:outerShdw blurRad="38100" dist="25400" dir="5400000" algn="ctr" rotWithShape="0">
                    <a:srgbClr val="6E747A">
                      <a:alpha val="43000"/>
                    </a:srgbClr>
                  </a:outerShdw>
                </a:effectLst>
              </a:rPr>
              <a:t>JOURNAL SCOPE</a:t>
            </a:r>
          </a:p>
        </p:txBody>
      </p:sp>
      <p:sp>
        <p:nvSpPr>
          <p:cNvPr id="47" name="Rectangle 46">
            <a:extLst>
              <a:ext uri="{FF2B5EF4-FFF2-40B4-BE49-F238E27FC236}">
                <a16:creationId xmlns:a16="http://schemas.microsoft.com/office/drawing/2014/main" id="{3D9CA7E7-1EF7-DF49-BF4E-14D125004CBB}"/>
              </a:ext>
            </a:extLst>
          </p:cNvPr>
          <p:cNvSpPr/>
          <p:nvPr/>
        </p:nvSpPr>
        <p:spPr>
          <a:xfrm>
            <a:off x="498023" y="1613315"/>
            <a:ext cx="1645978" cy="1115738"/>
          </a:xfrm>
          <a:prstGeom prst="rect">
            <a:avLst/>
          </a:prstGeom>
          <a:gradFill>
            <a:gsLst>
              <a:gs pos="100000">
                <a:schemeClr val="accent2">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bg1"/>
                </a:solidFill>
                <a:effectLst>
                  <a:outerShdw blurRad="38100" dist="25400" dir="5400000" algn="ctr" rotWithShape="0">
                    <a:srgbClr val="6E747A">
                      <a:alpha val="43000"/>
                    </a:srgbClr>
                  </a:outerShdw>
                </a:effectLst>
              </a:rPr>
              <a:t>1.</a:t>
            </a:r>
          </a:p>
          <a:p>
            <a:pPr algn="ctr"/>
            <a:r>
              <a:rPr lang="en-US" sz="2000" b="1" dirty="0">
                <a:ln w="0"/>
                <a:solidFill>
                  <a:schemeClr val="bg1"/>
                </a:solidFill>
                <a:effectLst>
                  <a:outerShdw blurRad="38100" dist="25400" dir="5400000" algn="ctr" rotWithShape="0">
                    <a:srgbClr val="6E747A">
                      <a:alpha val="43000"/>
                    </a:srgbClr>
                  </a:outerShdw>
                </a:effectLst>
              </a:rPr>
              <a:t>JOURNAL</a:t>
            </a:r>
          </a:p>
        </p:txBody>
      </p:sp>
      <p:sp>
        <p:nvSpPr>
          <p:cNvPr id="48" name="Rectangle 47">
            <a:extLst>
              <a:ext uri="{FF2B5EF4-FFF2-40B4-BE49-F238E27FC236}">
                <a16:creationId xmlns:a16="http://schemas.microsoft.com/office/drawing/2014/main" id="{F27FABAE-2558-CC42-930E-82AB223031F1}"/>
              </a:ext>
            </a:extLst>
          </p:cNvPr>
          <p:cNvSpPr/>
          <p:nvPr/>
        </p:nvSpPr>
        <p:spPr>
          <a:xfrm>
            <a:off x="9210155" y="1596120"/>
            <a:ext cx="2478962" cy="1110545"/>
          </a:xfrm>
          <a:prstGeom prst="rect">
            <a:avLst/>
          </a:prstGeom>
          <a:gradFill>
            <a:gsLst>
              <a:gs pos="100000">
                <a:schemeClr val="accent2">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bg1"/>
                </a:solidFill>
                <a:effectLst>
                  <a:outerShdw blurRad="38100" dist="25400" dir="5400000" algn="ctr" rotWithShape="0">
                    <a:srgbClr val="6E747A">
                      <a:alpha val="43000"/>
                    </a:srgbClr>
                  </a:outerShdw>
                </a:effectLst>
              </a:rPr>
              <a:t>4.</a:t>
            </a:r>
          </a:p>
          <a:p>
            <a:pPr algn="ctr"/>
            <a:r>
              <a:rPr lang="en-US" sz="2000" b="1" dirty="0">
                <a:ln w="0"/>
                <a:solidFill>
                  <a:schemeClr val="bg1"/>
                </a:solidFill>
                <a:effectLst>
                  <a:outerShdw blurRad="38100" dist="25400" dir="5400000" algn="ctr" rotWithShape="0">
                    <a:srgbClr val="6E747A">
                      <a:alpha val="43000"/>
                    </a:srgbClr>
                  </a:outerShdw>
                </a:effectLst>
              </a:rPr>
              <a:t>MANUSCRIPT TEMPLATE</a:t>
            </a:r>
          </a:p>
        </p:txBody>
      </p:sp>
      <p:cxnSp>
        <p:nvCxnSpPr>
          <p:cNvPr id="49" name="Straight Arrow Connector 48">
            <a:extLst>
              <a:ext uri="{FF2B5EF4-FFF2-40B4-BE49-F238E27FC236}">
                <a16:creationId xmlns:a16="http://schemas.microsoft.com/office/drawing/2014/main" id="{5CC9D605-602C-CF4C-866C-85735FD21F53}"/>
              </a:ext>
            </a:extLst>
          </p:cNvPr>
          <p:cNvCxnSpPr>
            <a:cxnSpLocks/>
          </p:cNvCxnSpPr>
          <p:nvPr/>
        </p:nvCxnSpPr>
        <p:spPr>
          <a:xfrm>
            <a:off x="2303050" y="2188546"/>
            <a:ext cx="567804" cy="180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E7E5DE7-258A-1D4B-BBD9-51CA936B8AB8}"/>
              </a:ext>
            </a:extLst>
          </p:cNvPr>
          <p:cNvCxnSpPr/>
          <p:nvPr/>
        </p:nvCxnSpPr>
        <p:spPr>
          <a:xfrm>
            <a:off x="5003573" y="2213448"/>
            <a:ext cx="570054" cy="31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AE41A5E-8D82-9140-B8E5-A1EDABE757E3}"/>
              </a:ext>
            </a:extLst>
          </p:cNvPr>
          <p:cNvCxnSpPr/>
          <p:nvPr/>
        </p:nvCxnSpPr>
        <p:spPr>
          <a:xfrm>
            <a:off x="8515030" y="2207989"/>
            <a:ext cx="570054" cy="31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CD3D7C10-3B84-1C49-8991-22D96A978206}"/>
              </a:ext>
            </a:extLst>
          </p:cNvPr>
          <p:cNvSpPr/>
          <p:nvPr/>
        </p:nvSpPr>
        <p:spPr>
          <a:xfrm>
            <a:off x="2923518" y="2694939"/>
            <a:ext cx="2162508" cy="883127"/>
          </a:xfrm>
          <a:prstGeom prst="rect">
            <a:avLst/>
          </a:prstGeom>
        </p:spPr>
        <p:txBody>
          <a:bodyPr wrap="square">
            <a:spAutoFit/>
          </a:bodyPr>
          <a:lstStyle/>
          <a:p>
            <a:pPr marL="457200" indent="-457200">
              <a:lnSpc>
                <a:spcPct val="150000"/>
              </a:lnSpc>
              <a:buFont typeface="Arial" panose="020B0604020202020204" pitchFamily="34" charset="0"/>
              <a:buChar char="•"/>
            </a:pPr>
            <a:r>
              <a:rPr lang="en-US" b="1" dirty="0">
                <a:solidFill>
                  <a:schemeClr val="bg1"/>
                </a:solidFill>
                <a:latin typeface="Bell MT" panose="02020503060305020303" pitchFamily="18" charset="77"/>
              </a:rPr>
              <a:t>Journal aim</a:t>
            </a:r>
          </a:p>
          <a:p>
            <a:pPr marL="457200" indent="-457200">
              <a:lnSpc>
                <a:spcPct val="150000"/>
              </a:lnSpc>
              <a:buFont typeface="Arial" panose="020B0604020202020204" pitchFamily="34" charset="0"/>
              <a:buChar char="•"/>
            </a:pPr>
            <a:r>
              <a:rPr lang="en-US" b="1" dirty="0">
                <a:solidFill>
                  <a:schemeClr val="bg1"/>
                </a:solidFill>
                <a:latin typeface="Bell MT" panose="02020503060305020303" pitchFamily="18" charset="77"/>
              </a:rPr>
              <a:t>Article types</a:t>
            </a:r>
          </a:p>
        </p:txBody>
      </p:sp>
      <p:sp>
        <p:nvSpPr>
          <p:cNvPr id="53" name="Rectangle 52">
            <a:extLst>
              <a:ext uri="{FF2B5EF4-FFF2-40B4-BE49-F238E27FC236}">
                <a16:creationId xmlns:a16="http://schemas.microsoft.com/office/drawing/2014/main" id="{3AA01C68-A8C0-184A-97E4-F64710825D8E}"/>
              </a:ext>
            </a:extLst>
          </p:cNvPr>
          <p:cNvSpPr/>
          <p:nvPr/>
        </p:nvSpPr>
        <p:spPr>
          <a:xfrm>
            <a:off x="5573627" y="2802857"/>
            <a:ext cx="3830171" cy="4139125"/>
          </a:xfrm>
          <a:prstGeom prst="rect">
            <a:avLst/>
          </a:prstGeom>
        </p:spPr>
        <p:txBody>
          <a:bodyPr vert="horz" lIns="91440" tIns="45720" rIns="91440" bIns="45720" rtlCol="0" anchor="ctr">
            <a:normAutofit fontScale="92500" lnSpcReduction="10000"/>
          </a:bodyPr>
          <a:lstStyle/>
          <a:p>
            <a:pPr marL="457200" indent="-457200">
              <a:lnSpc>
                <a:spcPct val="150000"/>
              </a:lnSpc>
              <a:buFont typeface="Arial" panose="020B0604020202020204" pitchFamily="34" charset="0"/>
              <a:buChar char="•"/>
            </a:pPr>
            <a:r>
              <a:rPr lang="en-US" b="1" dirty="0">
                <a:solidFill>
                  <a:schemeClr val="bg1"/>
                </a:solidFill>
                <a:latin typeface="Bell MT" panose="02020503060305020303" pitchFamily="18" charset="77"/>
              </a:rPr>
              <a:t>Word limits</a:t>
            </a:r>
          </a:p>
          <a:p>
            <a:pPr marL="457200" indent="-457200">
              <a:lnSpc>
                <a:spcPct val="150000"/>
              </a:lnSpc>
              <a:buFont typeface="Arial" panose="020B0604020202020204" pitchFamily="34" charset="0"/>
              <a:buChar char="•"/>
            </a:pPr>
            <a:r>
              <a:rPr lang="en-US" b="1" dirty="0">
                <a:solidFill>
                  <a:schemeClr val="bg1"/>
                </a:solidFill>
                <a:latin typeface="Bell MT" panose="02020503060305020303" pitchFamily="18" charset="77"/>
              </a:rPr>
              <a:t>Abstract length and format</a:t>
            </a:r>
          </a:p>
          <a:p>
            <a:pPr marL="457200" indent="-457200">
              <a:lnSpc>
                <a:spcPct val="150000"/>
              </a:lnSpc>
              <a:buFont typeface="Arial" panose="020B0604020202020204" pitchFamily="34" charset="0"/>
              <a:buChar char="•"/>
            </a:pPr>
            <a:r>
              <a:rPr lang="en-US" b="1" dirty="0">
                <a:solidFill>
                  <a:schemeClr val="bg1"/>
                </a:solidFill>
                <a:latin typeface="Bell MT" panose="02020503060305020303" pitchFamily="18" charset="77"/>
              </a:rPr>
              <a:t>Author information</a:t>
            </a:r>
          </a:p>
          <a:p>
            <a:pPr marL="457200" indent="-457200">
              <a:lnSpc>
                <a:spcPct val="150000"/>
              </a:lnSpc>
              <a:buFont typeface="Arial" panose="020B0604020202020204" pitchFamily="34" charset="0"/>
              <a:buChar char="•"/>
            </a:pPr>
            <a:r>
              <a:rPr lang="en-US" b="1" dirty="0">
                <a:solidFill>
                  <a:schemeClr val="bg1"/>
                </a:solidFill>
                <a:latin typeface="Bell MT" panose="02020503060305020303" pitchFamily="18" charset="77"/>
              </a:rPr>
              <a:t>Headings and sub-headings</a:t>
            </a:r>
          </a:p>
          <a:p>
            <a:pPr marL="457200" indent="-457200">
              <a:lnSpc>
                <a:spcPct val="150000"/>
              </a:lnSpc>
              <a:buFont typeface="Arial" panose="020B0604020202020204" pitchFamily="34" charset="0"/>
              <a:buChar char="•"/>
            </a:pPr>
            <a:r>
              <a:rPr lang="en-US" b="1" dirty="0">
                <a:solidFill>
                  <a:schemeClr val="bg1"/>
                </a:solidFill>
                <a:latin typeface="Bell MT" panose="02020503060305020303" pitchFamily="18" charset="77"/>
              </a:rPr>
              <a:t>Figures and tables</a:t>
            </a:r>
          </a:p>
          <a:p>
            <a:pPr marL="457200" indent="-457200">
              <a:lnSpc>
                <a:spcPct val="150000"/>
              </a:lnSpc>
              <a:buFont typeface="Arial" panose="020B0604020202020204" pitchFamily="34" charset="0"/>
              <a:buChar char="•"/>
            </a:pPr>
            <a:r>
              <a:rPr lang="en-US" b="1" dirty="0">
                <a:solidFill>
                  <a:schemeClr val="bg1"/>
                </a:solidFill>
                <a:latin typeface="Bell MT" panose="02020503060305020303" pitchFamily="18" charset="77"/>
              </a:rPr>
              <a:t>Referencing style</a:t>
            </a:r>
          </a:p>
          <a:p>
            <a:pPr marL="457200" indent="-457200">
              <a:lnSpc>
                <a:spcPct val="150000"/>
              </a:lnSpc>
              <a:buFont typeface="Arial" panose="020B0604020202020204" pitchFamily="34" charset="0"/>
              <a:buChar char="•"/>
            </a:pPr>
            <a:r>
              <a:rPr lang="en-US" b="1" dirty="0">
                <a:solidFill>
                  <a:schemeClr val="bg1"/>
                </a:solidFill>
                <a:latin typeface="Bell MT" panose="02020503060305020303" pitchFamily="18" charset="77"/>
              </a:rPr>
              <a:t>Other sections (funding, conflict of interest, author contributions, etc)</a:t>
            </a:r>
          </a:p>
          <a:p>
            <a:pPr marL="457200" indent="-457200">
              <a:lnSpc>
                <a:spcPct val="150000"/>
              </a:lnSpc>
              <a:buFont typeface="Arial" panose="020B0604020202020204" pitchFamily="34" charset="0"/>
              <a:buChar char="•"/>
            </a:pPr>
            <a:r>
              <a:rPr lang="en-US" b="1" dirty="0">
                <a:solidFill>
                  <a:schemeClr val="bg1"/>
                </a:solidFill>
                <a:latin typeface="Bell MT" panose="02020503060305020303" pitchFamily="18" charset="77"/>
              </a:rPr>
              <a:t>Line spacing, page numbering</a:t>
            </a:r>
          </a:p>
          <a:p>
            <a:pPr marL="457200" indent="-457200">
              <a:lnSpc>
                <a:spcPct val="150000"/>
              </a:lnSpc>
              <a:buFont typeface="Arial" panose="020B0604020202020204" pitchFamily="34" charset="0"/>
              <a:buChar char="•"/>
            </a:pPr>
            <a:r>
              <a:rPr lang="en-US" b="1" dirty="0">
                <a:solidFill>
                  <a:schemeClr val="bg1"/>
                </a:solidFill>
                <a:latin typeface="Bell MT" panose="02020503060305020303" pitchFamily="18" charset="77"/>
              </a:rPr>
              <a:t>How to submit (online, email etc)</a:t>
            </a:r>
          </a:p>
          <a:p>
            <a:pPr marL="342900" lvl="0" indent="-228600">
              <a:lnSpc>
                <a:spcPct val="90000"/>
              </a:lnSpc>
              <a:spcAft>
                <a:spcPts val="600"/>
              </a:spcAft>
              <a:buFont typeface="Arial" panose="020B0604020202020204" pitchFamily="34" charset="0"/>
              <a:buChar char="•"/>
            </a:pPr>
            <a:endParaRPr lang="en-US" sz="2400" dirty="0">
              <a:solidFill>
                <a:schemeClr val="bg1"/>
              </a:solidFill>
            </a:endParaRPr>
          </a:p>
        </p:txBody>
      </p:sp>
      <p:sp>
        <p:nvSpPr>
          <p:cNvPr id="54" name="Title 1">
            <a:extLst>
              <a:ext uri="{FF2B5EF4-FFF2-40B4-BE49-F238E27FC236}">
                <a16:creationId xmlns:a16="http://schemas.microsoft.com/office/drawing/2014/main" id="{37C65299-30C9-314F-A647-9FDE78E6F52E}"/>
              </a:ext>
            </a:extLst>
          </p:cNvPr>
          <p:cNvSpPr txBox="1">
            <a:spLocks/>
          </p:cNvSpPr>
          <p:nvPr/>
        </p:nvSpPr>
        <p:spPr>
          <a:xfrm>
            <a:off x="890056" y="370885"/>
            <a:ext cx="103065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FFFF"/>
                </a:solidFill>
                <a:latin typeface="Britannic Bold" panose="020B0903060703020204" pitchFamily="34" charset="77"/>
              </a:rPr>
              <a:t>RESEARCH PUBLICATION STEPS </a:t>
            </a:r>
            <a:br>
              <a:rPr lang="en-US" sz="4000" b="1" dirty="0">
                <a:solidFill>
                  <a:srgbClr val="FFFFFF"/>
                </a:solidFill>
              </a:rPr>
            </a:br>
            <a:endParaRPr lang="en-US" sz="4000" dirty="0">
              <a:solidFill>
                <a:srgbClr val="FFFFFF"/>
              </a:solidFill>
            </a:endParaRPr>
          </a:p>
        </p:txBody>
      </p:sp>
      <p:sp>
        <p:nvSpPr>
          <p:cNvPr id="55" name="Rectangle 54">
            <a:extLst>
              <a:ext uri="{FF2B5EF4-FFF2-40B4-BE49-F238E27FC236}">
                <a16:creationId xmlns:a16="http://schemas.microsoft.com/office/drawing/2014/main" id="{4E2019D9-BD60-8F4B-ADF3-ACE787DD10F8}"/>
              </a:ext>
            </a:extLst>
          </p:cNvPr>
          <p:cNvSpPr/>
          <p:nvPr/>
        </p:nvSpPr>
        <p:spPr>
          <a:xfrm>
            <a:off x="9097123" y="2729053"/>
            <a:ext cx="2710266" cy="884794"/>
          </a:xfrm>
          <a:prstGeom prst="rect">
            <a:avLst/>
          </a:prstGeom>
        </p:spPr>
        <p:txBody>
          <a:bodyPr wrap="square">
            <a:spAutoFit/>
          </a:bodyPr>
          <a:lstStyle/>
          <a:p>
            <a:pPr marL="457200" indent="-457200">
              <a:lnSpc>
                <a:spcPct val="150000"/>
              </a:lnSpc>
              <a:buFont typeface="Arial" panose="020B0604020202020204" pitchFamily="34" charset="0"/>
              <a:buChar char="•"/>
            </a:pPr>
            <a:r>
              <a:rPr lang="en-US" b="1" dirty="0">
                <a:solidFill>
                  <a:schemeClr val="bg1"/>
                </a:solidFill>
                <a:latin typeface="Bell MT" panose="02020503060305020303" pitchFamily="18" charset="77"/>
              </a:rPr>
              <a:t>Manuscript format</a:t>
            </a:r>
          </a:p>
          <a:p>
            <a:pPr marL="457200" indent="-457200">
              <a:lnSpc>
                <a:spcPct val="150000"/>
              </a:lnSpc>
              <a:buFont typeface="Arial" panose="020B0604020202020204" pitchFamily="34" charset="0"/>
              <a:buChar char="•"/>
            </a:pPr>
            <a:r>
              <a:rPr lang="en-US" b="1" dirty="0">
                <a:solidFill>
                  <a:schemeClr val="bg1"/>
                </a:solidFill>
                <a:latin typeface="Bell MT" panose="02020503060305020303" pitchFamily="18" charset="77"/>
              </a:rPr>
              <a:t>Manuscript content</a:t>
            </a:r>
          </a:p>
        </p:txBody>
      </p:sp>
    </p:spTree>
    <p:extLst>
      <p:ext uri="{BB962C8B-B14F-4D97-AF65-F5344CB8AC3E}">
        <p14:creationId xmlns:p14="http://schemas.microsoft.com/office/powerpoint/2010/main" val="1983835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15" name="Picture 14" descr="A picture containing room, blue, sign, white&#10;&#10;Description automatically generated">
            <a:extLst>
              <a:ext uri="{FF2B5EF4-FFF2-40B4-BE49-F238E27FC236}">
                <a16:creationId xmlns:a16="http://schemas.microsoft.com/office/drawing/2014/main" id="{6276A728-FD2F-5E42-A9B9-CA5DC5A56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sp>
        <p:nvSpPr>
          <p:cNvPr id="54" name="Title 1">
            <a:extLst>
              <a:ext uri="{FF2B5EF4-FFF2-40B4-BE49-F238E27FC236}">
                <a16:creationId xmlns:a16="http://schemas.microsoft.com/office/drawing/2014/main" id="{37C65299-30C9-314F-A647-9FDE78E6F52E}"/>
              </a:ext>
            </a:extLst>
          </p:cNvPr>
          <p:cNvSpPr txBox="1">
            <a:spLocks/>
          </p:cNvSpPr>
          <p:nvPr/>
        </p:nvSpPr>
        <p:spPr>
          <a:xfrm>
            <a:off x="478462" y="185108"/>
            <a:ext cx="463989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b="1" dirty="0">
                <a:solidFill>
                  <a:srgbClr val="FFFFFF"/>
                </a:solidFill>
                <a:latin typeface="Britannic Bold" panose="020B0903060703020204" pitchFamily="34" charset="77"/>
              </a:rPr>
              <a:t>Structured abstract – has sub-headings</a:t>
            </a:r>
            <a:br>
              <a:rPr lang="en-US" sz="4000" b="1" dirty="0">
                <a:solidFill>
                  <a:srgbClr val="FFFFFF"/>
                </a:solidFill>
              </a:rPr>
            </a:br>
            <a:endParaRPr lang="en-US" sz="4000" dirty="0">
              <a:solidFill>
                <a:srgbClr val="FFFFFF"/>
              </a:solidFill>
            </a:endParaRPr>
          </a:p>
        </p:txBody>
      </p:sp>
      <p:pic>
        <p:nvPicPr>
          <p:cNvPr id="17410" name="Picture 2" descr="Writing an Abstract on a Short Deadline – InterSECT Job Simulations">
            <a:extLst>
              <a:ext uri="{FF2B5EF4-FFF2-40B4-BE49-F238E27FC236}">
                <a16:creationId xmlns:a16="http://schemas.microsoft.com/office/drawing/2014/main" id="{482D41EE-B2AD-B041-A145-E27B223AA5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00" y="1456083"/>
            <a:ext cx="5507839" cy="511571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PDF) Writing an Abstract for a Research Manuscript: Providing an Honest,  Succinct and Complete Summary">
            <a:extLst>
              <a:ext uri="{FF2B5EF4-FFF2-40B4-BE49-F238E27FC236}">
                <a16:creationId xmlns:a16="http://schemas.microsoft.com/office/drawing/2014/main" id="{087AF82E-D26B-0A47-9811-5CBC522978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36" t="29375" r="38828" b="43333"/>
          <a:stretch/>
        </p:blipFill>
        <p:spPr bwMode="auto">
          <a:xfrm>
            <a:off x="6200774" y="1157962"/>
            <a:ext cx="5753025" cy="541383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EA666EE5-42FB-9441-8A51-36C0795167BE}"/>
              </a:ext>
            </a:extLst>
          </p:cNvPr>
          <p:cNvSpPr/>
          <p:nvPr/>
        </p:nvSpPr>
        <p:spPr>
          <a:xfrm>
            <a:off x="238200" y="2256245"/>
            <a:ext cx="5498566" cy="124841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A4BB756-A5AB-024B-BE68-B154E07E353A}"/>
              </a:ext>
            </a:extLst>
          </p:cNvPr>
          <p:cNvSpPr/>
          <p:nvPr/>
        </p:nvSpPr>
        <p:spPr>
          <a:xfrm>
            <a:off x="238200" y="3675664"/>
            <a:ext cx="5498566" cy="20250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4B2D1A1-9A98-2E49-B309-CFE314163C65}"/>
              </a:ext>
            </a:extLst>
          </p:cNvPr>
          <p:cNvSpPr/>
          <p:nvPr/>
        </p:nvSpPr>
        <p:spPr>
          <a:xfrm>
            <a:off x="228928" y="5871712"/>
            <a:ext cx="5498566" cy="6572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731016D-15F7-6748-B0D1-454EBB06EA4B}"/>
              </a:ext>
            </a:extLst>
          </p:cNvPr>
          <p:cNvSpPr txBox="1"/>
          <p:nvPr/>
        </p:nvSpPr>
        <p:spPr>
          <a:xfrm>
            <a:off x="228927" y="1157962"/>
            <a:ext cx="5498567" cy="369332"/>
          </a:xfrm>
          <a:prstGeom prst="rect">
            <a:avLst/>
          </a:prstGeom>
          <a:solidFill>
            <a:schemeClr val="bg1"/>
          </a:solidFill>
        </p:spPr>
        <p:txBody>
          <a:bodyPr wrap="square" rtlCol="0">
            <a:spAutoFit/>
          </a:bodyPr>
          <a:lstStyle/>
          <a:p>
            <a:pPr algn="ctr"/>
            <a:r>
              <a:rPr lang="en-US" b="1" dirty="0"/>
              <a:t>Abstract</a:t>
            </a:r>
          </a:p>
        </p:txBody>
      </p:sp>
      <p:sp>
        <p:nvSpPr>
          <p:cNvPr id="6" name="Rectangle 5">
            <a:extLst>
              <a:ext uri="{FF2B5EF4-FFF2-40B4-BE49-F238E27FC236}">
                <a16:creationId xmlns:a16="http://schemas.microsoft.com/office/drawing/2014/main" id="{8896D944-A31F-CA45-9C2C-299A207A4A87}"/>
              </a:ext>
            </a:extLst>
          </p:cNvPr>
          <p:cNvSpPr/>
          <p:nvPr/>
        </p:nvSpPr>
        <p:spPr>
          <a:xfrm>
            <a:off x="228927" y="1456594"/>
            <a:ext cx="5507839" cy="6572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a:extLst>
              <a:ext uri="{FF2B5EF4-FFF2-40B4-BE49-F238E27FC236}">
                <a16:creationId xmlns:a16="http://schemas.microsoft.com/office/drawing/2014/main" id="{0B16B9E9-E815-FE43-A030-FF157FAAE6BE}"/>
              </a:ext>
            </a:extLst>
          </p:cNvPr>
          <p:cNvSpPr txBox="1">
            <a:spLocks/>
          </p:cNvSpPr>
          <p:nvPr/>
        </p:nvSpPr>
        <p:spPr>
          <a:xfrm>
            <a:off x="6764547" y="195223"/>
            <a:ext cx="4639890"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800" b="1" dirty="0">
                <a:solidFill>
                  <a:srgbClr val="FFFFFF"/>
                </a:solidFill>
                <a:latin typeface="Britannic Bold" panose="020B0903060703020204" pitchFamily="34" charset="77"/>
              </a:rPr>
              <a:t>Unstructured abstract – one block paragraph</a:t>
            </a:r>
            <a:br>
              <a:rPr lang="en-US" sz="4000" b="1" dirty="0">
                <a:solidFill>
                  <a:srgbClr val="FFFFFF"/>
                </a:solidFill>
              </a:rPr>
            </a:br>
            <a:endParaRPr lang="en-US" sz="4000" dirty="0">
              <a:solidFill>
                <a:srgbClr val="FFFFFF"/>
              </a:solidFill>
            </a:endParaRPr>
          </a:p>
        </p:txBody>
      </p:sp>
      <p:pic>
        <p:nvPicPr>
          <p:cNvPr id="23" name="Picture 22" descr="A picture containing room, blue, sign, white&#10;&#10;Description automatically generated">
            <a:extLst>
              <a:ext uri="{FF2B5EF4-FFF2-40B4-BE49-F238E27FC236}">
                <a16:creationId xmlns:a16="http://schemas.microsoft.com/office/drawing/2014/main" id="{79A7C593-1F1B-6F49-B1BC-BC456DFD453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sp>
        <p:nvSpPr>
          <p:cNvPr id="40" name="Rectangle 39">
            <a:extLst>
              <a:ext uri="{FF2B5EF4-FFF2-40B4-BE49-F238E27FC236}">
                <a16:creationId xmlns:a16="http://schemas.microsoft.com/office/drawing/2014/main" id="{F0CFF8E8-1CAB-C349-82C9-13DFEC0FC6A8}"/>
              </a:ext>
            </a:extLst>
          </p:cNvPr>
          <p:cNvSpPr/>
          <p:nvPr/>
        </p:nvSpPr>
        <p:spPr>
          <a:xfrm>
            <a:off x="6364692" y="1870934"/>
            <a:ext cx="5498566" cy="42284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761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15" name="Picture 14" descr="A picture containing room, blue, sign, white&#10;&#10;Description automatically generated">
            <a:extLst>
              <a:ext uri="{FF2B5EF4-FFF2-40B4-BE49-F238E27FC236}">
                <a16:creationId xmlns:a16="http://schemas.microsoft.com/office/drawing/2014/main" id="{6276A728-FD2F-5E42-A9B9-CA5DC5A56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cxnSp>
        <p:nvCxnSpPr>
          <p:cNvPr id="40" name="Straight Arrow Connector 39">
            <a:extLst>
              <a:ext uri="{FF2B5EF4-FFF2-40B4-BE49-F238E27FC236}">
                <a16:creationId xmlns:a16="http://schemas.microsoft.com/office/drawing/2014/main" id="{F5D9D274-B2DB-B34E-9F79-14C6BEA6FB5B}"/>
              </a:ext>
            </a:extLst>
          </p:cNvPr>
          <p:cNvCxnSpPr>
            <a:cxnSpLocks/>
          </p:cNvCxnSpPr>
          <p:nvPr/>
        </p:nvCxnSpPr>
        <p:spPr>
          <a:xfrm>
            <a:off x="2577547" y="1425852"/>
            <a:ext cx="73715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FF0B5AF-C194-244B-B2F0-D0F8219C9414}"/>
              </a:ext>
            </a:extLst>
          </p:cNvPr>
          <p:cNvCxnSpPr>
            <a:cxnSpLocks/>
          </p:cNvCxnSpPr>
          <p:nvPr/>
        </p:nvCxnSpPr>
        <p:spPr>
          <a:xfrm>
            <a:off x="2577547" y="3429000"/>
            <a:ext cx="73715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BC3B505-9D59-3A48-B1BE-176318954A59}"/>
              </a:ext>
            </a:extLst>
          </p:cNvPr>
          <p:cNvCxnSpPr>
            <a:cxnSpLocks/>
          </p:cNvCxnSpPr>
          <p:nvPr/>
        </p:nvCxnSpPr>
        <p:spPr>
          <a:xfrm>
            <a:off x="2577547" y="5254885"/>
            <a:ext cx="73715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9B8EE9A-5E0F-254D-8722-D8031F6245E5}"/>
              </a:ext>
            </a:extLst>
          </p:cNvPr>
          <p:cNvCxnSpPr>
            <a:cxnSpLocks/>
          </p:cNvCxnSpPr>
          <p:nvPr/>
        </p:nvCxnSpPr>
        <p:spPr>
          <a:xfrm>
            <a:off x="2577547" y="6274519"/>
            <a:ext cx="73715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Graphical user interface, application, website&#10;&#10;Description automatically generated">
            <a:extLst>
              <a:ext uri="{FF2B5EF4-FFF2-40B4-BE49-F238E27FC236}">
                <a16:creationId xmlns:a16="http://schemas.microsoft.com/office/drawing/2014/main" id="{F9130D0B-3C09-AE47-A242-C531BEAAEE88}"/>
              </a:ext>
            </a:extLst>
          </p:cNvPr>
          <p:cNvPicPr>
            <a:picLocks noChangeAspect="1"/>
          </p:cNvPicPr>
          <p:nvPr/>
        </p:nvPicPr>
        <p:blipFill rotWithShape="1">
          <a:blip r:embed="rId4">
            <a:extLst>
              <a:ext uri="{28A0092B-C50C-407E-A947-70E740481C1C}">
                <a14:useLocalDpi xmlns:a14="http://schemas.microsoft.com/office/drawing/2010/main" val="0"/>
              </a:ext>
            </a:extLst>
          </a:blip>
          <a:srcRect l="3144" r="63881"/>
          <a:stretch/>
        </p:blipFill>
        <p:spPr>
          <a:xfrm>
            <a:off x="80542" y="199513"/>
            <a:ext cx="3877860" cy="6451600"/>
          </a:xfrm>
          <a:prstGeom prst="rect">
            <a:avLst/>
          </a:prstGeom>
        </p:spPr>
      </p:pic>
      <p:pic>
        <p:nvPicPr>
          <p:cNvPr id="6" name="Picture 5" descr="Graphical user interface, text, application, email, website&#10;&#10;Description automatically generated">
            <a:extLst>
              <a:ext uri="{FF2B5EF4-FFF2-40B4-BE49-F238E27FC236}">
                <a16:creationId xmlns:a16="http://schemas.microsoft.com/office/drawing/2014/main" id="{8144FE88-4D0D-534B-999A-7964C075DD65}"/>
              </a:ext>
            </a:extLst>
          </p:cNvPr>
          <p:cNvPicPr>
            <a:picLocks noChangeAspect="1"/>
          </p:cNvPicPr>
          <p:nvPr/>
        </p:nvPicPr>
        <p:blipFill rotWithShape="1">
          <a:blip r:embed="rId5">
            <a:extLst>
              <a:ext uri="{28A0092B-C50C-407E-A947-70E740481C1C}">
                <a14:useLocalDpi xmlns:a14="http://schemas.microsoft.com/office/drawing/2010/main" val="0"/>
              </a:ext>
            </a:extLst>
          </a:blip>
          <a:srcRect l="3414" t="31000" r="66160" b="44693"/>
          <a:stretch/>
        </p:blipFill>
        <p:spPr>
          <a:xfrm>
            <a:off x="1228555" y="3701267"/>
            <a:ext cx="3057523" cy="1666856"/>
          </a:xfrm>
          <a:prstGeom prst="rect">
            <a:avLst/>
          </a:prstGeom>
        </p:spPr>
      </p:pic>
      <p:pic>
        <p:nvPicPr>
          <p:cNvPr id="23" name="Picture 22" descr="A picture containing room, blue, sign, white&#10;&#10;Description automatically generated">
            <a:extLst>
              <a:ext uri="{FF2B5EF4-FFF2-40B4-BE49-F238E27FC236}">
                <a16:creationId xmlns:a16="http://schemas.microsoft.com/office/drawing/2014/main" id="{79A7C593-1F1B-6F49-B1BC-BC456DFD453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sp>
        <p:nvSpPr>
          <p:cNvPr id="10" name="Rectangle 9">
            <a:extLst>
              <a:ext uri="{FF2B5EF4-FFF2-40B4-BE49-F238E27FC236}">
                <a16:creationId xmlns:a16="http://schemas.microsoft.com/office/drawing/2014/main" id="{2A957F78-7138-AB4B-9E28-E6C217057BC0}"/>
              </a:ext>
            </a:extLst>
          </p:cNvPr>
          <p:cNvSpPr/>
          <p:nvPr/>
        </p:nvSpPr>
        <p:spPr>
          <a:xfrm>
            <a:off x="229789" y="2858842"/>
            <a:ext cx="3571875" cy="68235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7D839B1-BC32-024C-BB63-38F503F4155A}"/>
              </a:ext>
            </a:extLst>
          </p:cNvPr>
          <p:cNvSpPr txBox="1"/>
          <p:nvPr/>
        </p:nvSpPr>
        <p:spPr>
          <a:xfrm>
            <a:off x="1512156" y="3299234"/>
            <a:ext cx="600075" cy="646331"/>
          </a:xfrm>
          <a:prstGeom prst="rect">
            <a:avLst/>
          </a:prstGeom>
          <a:noFill/>
        </p:spPr>
        <p:txBody>
          <a:bodyPr wrap="square" rtlCol="0">
            <a:spAutoFit/>
          </a:bodyPr>
          <a:lstStyle/>
          <a:p>
            <a:r>
              <a:rPr lang="en-US" sz="3600" dirty="0"/>
              <a:t>👆🏿</a:t>
            </a:r>
          </a:p>
        </p:txBody>
      </p:sp>
      <p:sp>
        <p:nvSpPr>
          <p:cNvPr id="46" name="Rectangle 45">
            <a:extLst>
              <a:ext uri="{FF2B5EF4-FFF2-40B4-BE49-F238E27FC236}">
                <a16:creationId xmlns:a16="http://schemas.microsoft.com/office/drawing/2014/main" id="{2DC7A165-9BD8-BF40-89A6-E67BFC6E3645}"/>
              </a:ext>
            </a:extLst>
          </p:cNvPr>
          <p:cNvSpPr/>
          <p:nvPr/>
        </p:nvSpPr>
        <p:spPr>
          <a:xfrm>
            <a:off x="1245843" y="4994208"/>
            <a:ext cx="3040235" cy="362307"/>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EC1BCA9-DACE-994E-B66D-D1ACAB98CDA3}"/>
              </a:ext>
            </a:extLst>
          </p:cNvPr>
          <p:cNvSpPr txBox="1"/>
          <p:nvPr/>
        </p:nvSpPr>
        <p:spPr>
          <a:xfrm rot="10800000">
            <a:off x="3193727" y="4282421"/>
            <a:ext cx="600075" cy="646331"/>
          </a:xfrm>
          <a:prstGeom prst="rect">
            <a:avLst/>
          </a:prstGeom>
          <a:noFill/>
        </p:spPr>
        <p:txBody>
          <a:bodyPr wrap="square" rtlCol="0">
            <a:spAutoFit/>
          </a:bodyPr>
          <a:lstStyle/>
          <a:p>
            <a:r>
              <a:rPr lang="en-US" sz="3600" dirty="0"/>
              <a:t>👆🏿</a:t>
            </a:r>
          </a:p>
        </p:txBody>
      </p:sp>
      <p:pic>
        <p:nvPicPr>
          <p:cNvPr id="52" name="Picture 51" descr="Graphical user interface, text, application, email&#10;&#10;Description automatically generated">
            <a:extLst>
              <a:ext uri="{FF2B5EF4-FFF2-40B4-BE49-F238E27FC236}">
                <a16:creationId xmlns:a16="http://schemas.microsoft.com/office/drawing/2014/main" id="{A2118FE6-1B46-CF4D-8939-8661A4BAF643}"/>
              </a:ext>
            </a:extLst>
          </p:cNvPr>
          <p:cNvPicPr>
            <a:picLocks noChangeAspect="1"/>
          </p:cNvPicPr>
          <p:nvPr/>
        </p:nvPicPr>
        <p:blipFill rotWithShape="1">
          <a:blip r:embed="rId7">
            <a:extLst>
              <a:ext uri="{28A0092B-C50C-407E-A947-70E740481C1C}">
                <a14:useLocalDpi xmlns:a14="http://schemas.microsoft.com/office/drawing/2010/main" val="0"/>
              </a:ext>
            </a:extLst>
          </a:blip>
          <a:srcRect b="9279"/>
          <a:stretch/>
        </p:blipFill>
        <p:spPr>
          <a:xfrm>
            <a:off x="4764612" y="199512"/>
            <a:ext cx="6340475" cy="3853959"/>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32A05771-5756-B449-801B-1BF435C49709}"/>
              </a:ext>
            </a:extLst>
          </p:cNvPr>
          <p:cNvPicPr>
            <a:picLocks noChangeAspect="1"/>
          </p:cNvPicPr>
          <p:nvPr/>
        </p:nvPicPr>
        <p:blipFill rotWithShape="1">
          <a:blip r:embed="rId8">
            <a:extLst>
              <a:ext uri="{28A0092B-C50C-407E-A947-70E740481C1C}">
                <a14:useLocalDpi xmlns:a14="http://schemas.microsoft.com/office/drawing/2010/main" val="0"/>
              </a:ext>
            </a:extLst>
          </a:blip>
          <a:srcRect r="56549" b="51224"/>
          <a:stretch/>
        </p:blipFill>
        <p:spPr>
          <a:xfrm>
            <a:off x="4788989" y="4209342"/>
            <a:ext cx="3804843" cy="2516430"/>
          </a:xfrm>
          <a:prstGeom prst="rect">
            <a:avLst/>
          </a:prstGeom>
        </p:spPr>
      </p:pic>
      <p:sp>
        <p:nvSpPr>
          <p:cNvPr id="47" name="Rectangle 46">
            <a:extLst>
              <a:ext uri="{FF2B5EF4-FFF2-40B4-BE49-F238E27FC236}">
                <a16:creationId xmlns:a16="http://schemas.microsoft.com/office/drawing/2014/main" id="{9022FD61-ED25-0D42-9BCA-42DBEF989238}"/>
              </a:ext>
            </a:extLst>
          </p:cNvPr>
          <p:cNvSpPr/>
          <p:nvPr/>
        </p:nvSpPr>
        <p:spPr>
          <a:xfrm>
            <a:off x="5029402" y="5195347"/>
            <a:ext cx="2994651" cy="408536"/>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53E504F-4562-3E47-A18B-043933A62EAB}"/>
              </a:ext>
            </a:extLst>
          </p:cNvPr>
          <p:cNvSpPr txBox="1"/>
          <p:nvPr/>
        </p:nvSpPr>
        <p:spPr>
          <a:xfrm rot="5400000">
            <a:off x="4563196" y="5152233"/>
            <a:ext cx="600075" cy="646331"/>
          </a:xfrm>
          <a:prstGeom prst="rect">
            <a:avLst/>
          </a:prstGeom>
          <a:noFill/>
        </p:spPr>
        <p:txBody>
          <a:bodyPr wrap="square" rtlCol="0">
            <a:spAutoFit/>
          </a:bodyPr>
          <a:lstStyle/>
          <a:p>
            <a:r>
              <a:rPr lang="en-US" sz="3600" dirty="0"/>
              <a:t>👆🏿</a:t>
            </a:r>
          </a:p>
        </p:txBody>
      </p:sp>
    </p:spTree>
    <p:extLst>
      <p:ext uri="{BB962C8B-B14F-4D97-AF65-F5344CB8AC3E}">
        <p14:creationId xmlns:p14="http://schemas.microsoft.com/office/powerpoint/2010/main" val="2337423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15" name="Picture 14" descr="A picture containing room, blue, sign, white&#10;&#10;Description automatically generated">
            <a:extLst>
              <a:ext uri="{FF2B5EF4-FFF2-40B4-BE49-F238E27FC236}">
                <a16:creationId xmlns:a16="http://schemas.microsoft.com/office/drawing/2014/main" id="{6276A728-FD2F-5E42-A9B9-CA5DC5A56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23" name="Picture 22" descr="A picture containing room, blue, sign, white&#10;&#10;Description automatically generated">
            <a:extLst>
              <a:ext uri="{FF2B5EF4-FFF2-40B4-BE49-F238E27FC236}">
                <a16:creationId xmlns:a16="http://schemas.microsoft.com/office/drawing/2014/main" id="{79A7C593-1F1B-6F49-B1BC-BC456DFD45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24" name="Picture 23" descr="Text&#10;&#10;Description automatically generated">
            <a:extLst>
              <a:ext uri="{FF2B5EF4-FFF2-40B4-BE49-F238E27FC236}">
                <a16:creationId xmlns:a16="http://schemas.microsoft.com/office/drawing/2014/main" id="{DA727F95-33B3-E541-ADA5-75553D6A83D1}"/>
              </a:ext>
            </a:extLst>
          </p:cNvPr>
          <p:cNvPicPr>
            <a:picLocks noChangeAspect="1"/>
          </p:cNvPicPr>
          <p:nvPr/>
        </p:nvPicPr>
        <p:blipFill rotWithShape="1">
          <a:blip r:embed="rId5">
            <a:extLst>
              <a:ext uri="{28A0092B-C50C-407E-A947-70E740481C1C}">
                <a14:useLocalDpi xmlns:a14="http://schemas.microsoft.com/office/drawing/2010/main" val="0"/>
              </a:ext>
            </a:extLst>
          </a:blip>
          <a:srcRect t="10834" r="9827" b="26134"/>
          <a:stretch/>
        </p:blipFill>
        <p:spPr>
          <a:xfrm>
            <a:off x="269697" y="251686"/>
            <a:ext cx="6988353" cy="4742624"/>
          </a:xfrm>
          <a:prstGeom prst="rect">
            <a:avLst/>
          </a:prstGeom>
        </p:spPr>
      </p:pic>
      <p:pic>
        <p:nvPicPr>
          <p:cNvPr id="12" name="Picture 11" descr="Text, letter&#10;&#10;Description automatically generated">
            <a:extLst>
              <a:ext uri="{FF2B5EF4-FFF2-40B4-BE49-F238E27FC236}">
                <a16:creationId xmlns:a16="http://schemas.microsoft.com/office/drawing/2014/main" id="{110B652E-4B19-624A-9447-C85C1491553B}"/>
              </a:ext>
            </a:extLst>
          </p:cNvPr>
          <p:cNvPicPr>
            <a:picLocks noChangeAspect="1"/>
          </p:cNvPicPr>
          <p:nvPr/>
        </p:nvPicPr>
        <p:blipFill rotWithShape="1">
          <a:blip r:embed="rId6">
            <a:extLst>
              <a:ext uri="{28A0092B-C50C-407E-A947-70E740481C1C}">
                <a14:useLocalDpi xmlns:a14="http://schemas.microsoft.com/office/drawing/2010/main" val="0"/>
              </a:ext>
            </a:extLst>
          </a:blip>
          <a:srcRect t="36250" r="28257" b="48584"/>
          <a:stretch/>
        </p:blipFill>
        <p:spPr>
          <a:xfrm>
            <a:off x="279222" y="5117731"/>
            <a:ext cx="9879191" cy="1488583"/>
          </a:xfrm>
          <a:prstGeom prst="rect">
            <a:avLst/>
          </a:prstGeom>
        </p:spPr>
      </p:pic>
      <p:pic>
        <p:nvPicPr>
          <p:cNvPr id="31" name="Picture 30" descr="Text&#10;&#10;Description automatically generated">
            <a:extLst>
              <a:ext uri="{FF2B5EF4-FFF2-40B4-BE49-F238E27FC236}">
                <a16:creationId xmlns:a16="http://schemas.microsoft.com/office/drawing/2014/main" id="{4AE7AF72-8C2D-514E-874C-AEDD6E3AC05D}"/>
              </a:ext>
            </a:extLst>
          </p:cNvPr>
          <p:cNvPicPr>
            <a:picLocks noChangeAspect="1"/>
          </p:cNvPicPr>
          <p:nvPr/>
        </p:nvPicPr>
        <p:blipFill rotWithShape="1">
          <a:blip r:embed="rId5">
            <a:extLst>
              <a:ext uri="{28A0092B-C50C-407E-A947-70E740481C1C}">
                <a14:useLocalDpi xmlns:a14="http://schemas.microsoft.com/office/drawing/2010/main" val="0"/>
              </a:ext>
            </a:extLst>
          </a:blip>
          <a:srcRect l="-29471" t="72419" r="39298" b="-579"/>
          <a:stretch/>
        </p:blipFill>
        <p:spPr>
          <a:xfrm>
            <a:off x="5067754" y="1835255"/>
            <a:ext cx="7052156" cy="2118748"/>
          </a:xfrm>
          <a:prstGeom prst="rect">
            <a:avLst/>
          </a:prstGeom>
        </p:spPr>
      </p:pic>
    </p:spTree>
    <p:extLst>
      <p:ext uri="{BB962C8B-B14F-4D97-AF65-F5344CB8AC3E}">
        <p14:creationId xmlns:p14="http://schemas.microsoft.com/office/powerpoint/2010/main" val="3625878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15" name="Picture 14" descr="A picture containing room, blue, sign, white&#10;&#10;Description automatically generated">
            <a:extLst>
              <a:ext uri="{FF2B5EF4-FFF2-40B4-BE49-F238E27FC236}">
                <a16:creationId xmlns:a16="http://schemas.microsoft.com/office/drawing/2014/main" id="{6276A728-FD2F-5E42-A9B9-CA5DC5A56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5" name="Picture 4" descr="Graphical user interface, text, website&#10;&#10;Description automatically generated">
            <a:extLst>
              <a:ext uri="{FF2B5EF4-FFF2-40B4-BE49-F238E27FC236}">
                <a16:creationId xmlns:a16="http://schemas.microsoft.com/office/drawing/2014/main" id="{91953552-3F04-DE43-B716-837AD5FC4CC6}"/>
              </a:ext>
            </a:extLst>
          </p:cNvPr>
          <p:cNvPicPr>
            <a:picLocks noChangeAspect="1"/>
          </p:cNvPicPr>
          <p:nvPr/>
        </p:nvPicPr>
        <p:blipFill rotWithShape="1">
          <a:blip r:embed="rId4">
            <a:extLst>
              <a:ext uri="{28A0092B-C50C-407E-A947-70E740481C1C}">
                <a14:useLocalDpi xmlns:a14="http://schemas.microsoft.com/office/drawing/2010/main" val="0"/>
              </a:ext>
            </a:extLst>
          </a:blip>
          <a:srcRect r="36581"/>
          <a:stretch/>
        </p:blipFill>
        <p:spPr>
          <a:xfrm>
            <a:off x="2226529" y="158110"/>
            <a:ext cx="7286625" cy="6541779"/>
          </a:xfrm>
          <a:prstGeom prst="rect">
            <a:avLst/>
          </a:prstGeom>
        </p:spPr>
      </p:pic>
      <p:pic>
        <p:nvPicPr>
          <p:cNvPr id="23" name="Picture 22" descr="A picture containing room, blue, sign, white&#10;&#10;Description automatically generated">
            <a:extLst>
              <a:ext uri="{FF2B5EF4-FFF2-40B4-BE49-F238E27FC236}">
                <a16:creationId xmlns:a16="http://schemas.microsoft.com/office/drawing/2014/main" id="{79A7C593-1F1B-6F49-B1BC-BC456DFD45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sp>
        <p:nvSpPr>
          <p:cNvPr id="25" name="Rectangle 24">
            <a:extLst>
              <a:ext uri="{FF2B5EF4-FFF2-40B4-BE49-F238E27FC236}">
                <a16:creationId xmlns:a16="http://schemas.microsoft.com/office/drawing/2014/main" id="{25472A1D-09F2-3E47-9C88-6D2549E237DB}"/>
              </a:ext>
            </a:extLst>
          </p:cNvPr>
          <p:cNvSpPr/>
          <p:nvPr/>
        </p:nvSpPr>
        <p:spPr>
          <a:xfrm>
            <a:off x="4858237" y="1474618"/>
            <a:ext cx="1461006" cy="408536"/>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F8E4261-39B5-5242-9923-0D05CE265E10}"/>
              </a:ext>
            </a:extLst>
          </p:cNvPr>
          <p:cNvSpPr txBox="1"/>
          <p:nvPr/>
        </p:nvSpPr>
        <p:spPr>
          <a:xfrm>
            <a:off x="3900536" y="1251095"/>
            <a:ext cx="600075" cy="646331"/>
          </a:xfrm>
          <a:prstGeom prst="rect">
            <a:avLst/>
          </a:prstGeom>
          <a:noFill/>
        </p:spPr>
        <p:txBody>
          <a:bodyPr wrap="square" rtlCol="0">
            <a:spAutoFit/>
          </a:bodyPr>
          <a:lstStyle/>
          <a:p>
            <a:r>
              <a:rPr lang="en-US" sz="3600" dirty="0"/>
              <a:t>👆🏿</a:t>
            </a:r>
          </a:p>
        </p:txBody>
      </p:sp>
      <p:sp>
        <p:nvSpPr>
          <p:cNvPr id="29" name="TextBox 28">
            <a:extLst>
              <a:ext uri="{FF2B5EF4-FFF2-40B4-BE49-F238E27FC236}">
                <a16:creationId xmlns:a16="http://schemas.microsoft.com/office/drawing/2014/main" id="{20B6C78E-C956-5841-8D0F-E501A5713608}"/>
              </a:ext>
            </a:extLst>
          </p:cNvPr>
          <p:cNvSpPr txBox="1"/>
          <p:nvPr/>
        </p:nvSpPr>
        <p:spPr>
          <a:xfrm rot="10800000">
            <a:off x="5098316" y="1066423"/>
            <a:ext cx="600074" cy="584775"/>
          </a:xfrm>
          <a:prstGeom prst="rect">
            <a:avLst/>
          </a:prstGeom>
          <a:noFill/>
        </p:spPr>
        <p:txBody>
          <a:bodyPr wrap="square" rtlCol="0">
            <a:spAutoFit/>
          </a:bodyPr>
          <a:lstStyle/>
          <a:p>
            <a:r>
              <a:rPr lang="en-US" sz="3200" dirty="0"/>
              <a:t>👆🏿</a:t>
            </a:r>
          </a:p>
        </p:txBody>
      </p:sp>
    </p:spTree>
    <p:extLst>
      <p:ext uri="{BB962C8B-B14F-4D97-AF65-F5344CB8AC3E}">
        <p14:creationId xmlns:p14="http://schemas.microsoft.com/office/powerpoint/2010/main" val="2597619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15" name="Picture 14" descr="A picture containing room, blue, sign, white&#10;&#10;Description automatically generated">
            <a:extLst>
              <a:ext uri="{FF2B5EF4-FFF2-40B4-BE49-F238E27FC236}">
                <a16:creationId xmlns:a16="http://schemas.microsoft.com/office/drawing/2014/main" id="{6276A728-FD2F-5E42-A9B9-CA5DC5A56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3" name="Picture 2" descr="Text, letter&#10;&#10;Description automatically generated">
            <a:extLst>
              <a:ext uri="{FF2B5EF4-FFF2-40B4-BE49-F238E27FC236}">
                <a16:creationId xmlns:a16="http://schemas.microsoft.com/office/drawing/2014/main" id="{6570BB19-A3BA-9E46-9982-C961F678E59C}"/>
              </a:ext>
            </a:extLst>
          </p:cNvPr>
          <p:cNvPicPr>
            <a:picLocks noChangeAspect="1"/>
          </p:cNvPicPr>
          <p:nvPr/>
        </p:nvPicPr>
        <p:blipFill rotWithShape="1">
          <a:blip r:embed="rId4">
            <a:extLst>
              <a:ext uri="{28A0092B-C50C-407E-A947-70E740481C1C}">
                <a14:useLocalDpi xmlns:a14="http://schemas.microsoft.com/office/drawing/2010/main" val="0"/>
              </a:ext>
            </a:extLst>
          </a:blip>
          <a:srcRect r="7368" b="32803"/>
          <a:stretch/>
        </p:blipFill>
        <p:spPr>
          <a:xfrm>
            <a:off x="279081" y="52702"/>
            <a:ext cx="5728426" cy="6765664"/>
          </a:xfrm>
          <a:prstGeom prst="rect">
            <a:avLst/>
          </a:prstGeom>
        </p:spPr>
      </p:pic>
      <p:pic>
        <p:nvPicPr>
          <p:cNvPr id="6" name="Picture 5" descr="Text, letter&#10;&#10;Description automatically generated">
            <a:extLst>
              <a:ext uri="{FF2B5EF4-FFF2-40B4-BE49-F238E27FC236}">
                <a16:creationId xmlns:a16="http://schemas.microsoft.com/office/drawing/2014/main" id="{AD5A7177-4765-1E43-A58D-2716C9CBFE4A}"/>
              </a:ext>
            </a:extLst>
          </p:cNvPr>
          <p:cNvPicPr>
            <a:picLocks noChangeAspect="1"/>
          </p:cNvPicPr>
          <p:nvPr/>
        </p:nvPicPr>
        <p:blipFill rotWithShape="1">
          <a:blip r:embed="rId5">
            <a:extLst>
              <a:ext uri="{28A0092B-C50C-407E-A947-70E740481C1C}">
                <a14:useLocalDpi xmlns:a14="http://schemas.microsoft.com/office/drawing/2010/main" val="0"/>
              </a:ext>
            </a:extLst>
          </a:blip>
          <a:srcRect b="3685"/>
          <a:stretch/>
        </p:blipFill>
        <p:spPr>
          <a:xfrm>
            <a:off x="6184493" y="52700"/>
            <a:ext cx="5728427" cy="6765665"/>
          </a:xfrm>
          <a:prstGeom prst="rect">
            <a:avLst/>
          </a:prstGeom>
        </p:spPr>
      </p:pic>
      <p:pic>
        <p:nvPicPr>
          <p:cNvPr id="23" name="Picture 22" descr="A picture containing room, blue, sign, white&#10;&#10;Description automatically generated">
            <a:extLst>
              <a:ext uri="{FF2B5EF4-FFF2-40B4-BE49-F238E27FC236}">
                <a16:creationId xmlns:a16="http://schemas.microsoft.com/office/drawing/2014/main" id="{79A7C593-1F1B-6F49-B1BC-BC456DFD453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spTree>
    <p:extLst>
      <p:ext uri="{BB962C8B-B14F-4D97-AF65-F5344CB8AC3E}">
        <p14:creationId xmlns:p14="http://schemas.microsoft.com/office/powerpoint/2010/main" val="3915268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8B819D8B-18A5-B24E-958C-1E2CCEB8A2D9}"/>
              </a:ext>
            </a:extLst>
          </p:cNvPr>
          <p:cNvSpPr txBox="1">
            <a:spLocks/>
          </p:cNvSpPr>
          <p:nvPr/>
        </p:nvSpPr>
        <p:spPr>
          <a:xfrm>
            <a:off x="634320" y="509951"/>
            <a:ext cx="103065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FFFF"/>
                </a:solidFill>
                <a:latin typeface="Britannic Bold" panose="020B0903060703020204" pitchFamily="34" charset="77"/>
              </a:rPr>
              <a:t>WHAT IS RESEARCH PUBLICATION?</a:t>
            </a:r>
            <a:endParaRPr lang="en-US" sz="4000" dirty="0">
              <a:solidFill>
                <a:srgbClr val="FFFFFF"/>
              </a:solidFill>
              <a:latin typeface="Britannic Bold" panose="020B0903060703020204" pitchFamily="34" charset="77"/>
            </a:endParaRPr>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23" name="Picture 2" descr="3-Pack Crew Socks – Varsity Shop">
            <a:extLst>
              <a:ext uri="{FF2B5EF4-FFF2-40B4-BE49-F238E27FC236}">
                <a16:creationId xmlns:a16="http://schemas.microsoft.com/office/drawing/2014/main" id="{07289F98-5CB4-6949-BDE4-88848D4D60E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1972341" y="2264830"/>
            <a:ext cx="4095307" cy="409530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47073C0C-D4D7-E04F-8E93-B555EEDA4DCE}"/>
              </a:ext>
            </a:extLst>
          </p:cNvPr>
          <p:cNvSpPr/>
          <p:nvPr/>
        </p:nvSpPr>
        <p:spPr>
          <a:xfrm>
            <a:off x="6337585" y="4312483"/>
            <a:ext cx="4428960" cy="649409"/>
          </a:xfrm>
          <a:prstGeom prst="rect">
            <a:avLst/>
          </a:prstGeom>
        </p:spPr>
        <p:txBody>
          <a:bodyPr wrap="square">
            <a:spAutoFit/>
          </a:bodyPr>
          <a:lstStyle/>
          <a:p>
            <a:pPr>
              <a:lnSpc>
                <a:spcPct val="90000"/>
              </a:lnSpc>
              <a:spcAft>
                <a:spcPts val="600"/>
              </a:spcAft>
            </a:pPr>
            <a:r>
              <a:rPr lang="en-US" sz="4000" dirty="0">
                <a:solidFill>
                  <a:schemeClr val="bg1"/>
                </a:solidFill>
                <a:latin typeface="Helvetica" pitchFamily="2" charset="0"/>
              </a:rPr>
              <a:t> THINK</a:t>
            </a:r>
            <a:r>
              <a:rPr lang="en-US" sz="4000" dirty="0">
                <a:latin typeface="Helvetica" pitchFamily="2" charset="0"/>
              </a:rPr>
              <a:t> </a:t>
            </a:r>
            <a:r>
              <a:rPr lang="en-US" sz="4000" b="1" dirty="0">
                <a:solidFill>
                  <a:srgbClr val="C00000"/>
                </a:solidFill>
                <a:latin typeface="Helvetica" pitchFamily="2" charset="0"/>
              </a:rPr>
              <a:t>SOCKS!</a:t>
            </a:r>
          </a:p>
        </p:txBody>
      </p:sp>
    </p:spTree>
    <p:extLst>
      <p:ext uri="{BB962C8B-B14F-4D97-AF65-F5344CB8AC3E}">
        <p14:creationId xmlns:p14="http://schemas.microsoft.com/office/powerpoint/2010/main" val="2335195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599A22E7-B8BA-4E46-8B98-D99B0E4B0570}"/>
              </a:ext>
            </a:extLst>
          </p:cNvPr>
          <p:cNvSpPr txBox="1">
            <a:spLocks/>
          </p:cNvSpPr>
          <p:nvPr/>
        </p:nvSpPr>
        <p:spPr>
          <a:xfrm>
            <a:off x="-1" y="102625"/>
            <a:ext cx="988356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FFFF"/>
                </a:solidFill>
                <a:latin typeface="Britannic Bold" panose="020B0903060703020204" pitchFamily="34" charset="77"/>
              </a:rPr>
              <a:t>WHAT TO INCLUDE IN YOUR MANUSCRIPT</a:t>
            </a:r>
            <a:br>
              <a:rPr lang="en-US" sz="4000" b="1" dirty="0">
                <a:solidFill>
                  <a:srgbClr val="FFFFFF"/>
                </a:solidFill>
              </a:rPr>
            </a:br>
            <a:endParaRPr lang="en-US" sz="4000" dirty="0">
              <a:solidFill>
                <a:srgbClr val="FFFFFF"/>
              </a:solidFill>
            </a:endParaRPr>
          </a:p>
        </p:txBody>
      </p:sp>
      <p:sp>
        <p:nvSpPr>
          <p:cNvPr id="19" name="Alternative Process 18">
            <a:extLst>
              <a:ext uri="{FF2B5EF4-FFF2-40B4-BE49-F238E27FC236}">
                <a16:creationId xmlns:a16="http://schemas.microsoft.com/office/drawing/2014/main" id="{E776ED93-46D7-BC4D-8481-2B22B6047E69}"/>
              </a:ext>
            </a:extLst>
          </p:cNvPr>
          <p:cNvSpPr/>
          <p:nvPr/>
        </p:nvSpPr>
        <p:spPr>
          <a:xfrm>
            <a:off x="3524671" y="2923181"/>
            <a:ext cx="8466619" cy="3842075"/>
          </a:xfrm>
          <a:prstGeom prst="flowChartAlternateProcess">
            <a:avLst/>
          </a:prstGeom>
          <a:gradFill>
            <a:gsLst>
              <a:gs pos="100000">
                <a:schemeClr val="accent1">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n-US" sz="2000" b="1" dirty="0">
                <a:solidFill>
                  <a:schemeClr val="accent5">
                    <a:lumMod val="50000"/>
                  </a:schemeClr>
                </a:solidFill>
                <a:latin typeface="Bell MT" panose="02020503060305020303" pitchFamily="18" charset="77"/>
              </a:rPr>
              <a:t>Study design </a:t>
            </a:r>
            <a:r>
              <a:rPr lang="en-US" sz="2000" dirty="0">
                <a:solidFill>
                  <a:schemeClr val="accent5">
                    <a:lumMod val="50000"/>
                  </a:schemeClr>
                </a:solidFill>
                <a:latin typeface="Bell MT" panose="02020503060305020303" pitchFamily="18" charset="77"/>
              </a:rPr>
              <a:t>– What type of research was this?</a:t>
            </a:r>
          </a:p>
          <a:p>
            <a:pPr marL="342900" lvl="0" indent="-342900">
              <a:buFont typeface="Arial" panose="020B0604020202020204" pitchFamily="34" charset="0"/>
              <a:buChar char="•"/>
            </a:pPr>
            <a:r>
              <a:rPr lang="en-US" sz="2000" b="1" dirty="0">
                <a:solidFill>
                  <a:schemeClr val="accent5">
                    <a:lumMod val="50000"/>
                  </a:schemeClr>
                </a:solidFill>
                <a:latin typeface="Bell MT" panose="02020503060305020303" pitchFamily="18" charset="77"/>
              </a:rPr>
              <a:t>Study period </a:t>
            </a:r>
            <a:r>
              <a:rPr lang="en-US" sz="2000" dirty="0">
                <a:solidFill>
                  <a:schemeClr val="accent5">
                    <a:lumMod val="50000"/>
                  </a:schemeClr>
                </a:solidFill>
                <a:latin typeface="Bell MT" panose="02020503060305020303" pitchFamily="18" charset="77"/>
              </a:rPr>
              <a:t>– When was this work done?</a:t>
            </a:r>
          </a:p>
          <a:p>
            <a:pPr marL="342900" lvl="0" indent="-342900">
              <a:buFont typeface="Arial" panose="020B0604020202020204" pitchFamily="34" charset="0"/>
              <a:buChar char="•"/>
            </a:pPr>
            <a:r>
              <a:rPr lang="en-US" sz="2000" b="1" dirty="0">
                <a:solidFill>
                  <a:schemeClr val="accent5">
                    <a:lumMod val="50000"/>
                  </a:schemeClr>
                </a:solidFill>
                <a:latin typeface="Bell MT" panose="02020503060305020303" pitchFamily="18" charset="77"/>
              </a:rPr>
              <a:t>Study context </a:t>
            </a:r>
            <a:r>
              <a:rPr lang="en-US" sz="2000" dirty="0">
                <a:solidFill>
                  <a:schemeClr val="accent5">
                    <a:lumMod val="50000"/>
                  </a:schemeClr>
                </a:solidFill>
                <a:latin typeface="Bell MT" panose="02020503060305020303" pitchFamily="18" charset="77"/>
              </a:rPr>
              <a:t>–Where was it done and who or what was involved?</a:t>
            </a:r>
          </a:p>
          <a:p>
            <a:pPr marL="342900" indent="-342900">
              <a:buFont typeface="Arial" panose="020B0604020202020204" pitchFamily="34" charset="0"/>
              <a:buChar char="•"/>
            </a:pPr>
            <a:r>
              <a:rPr lang="en-US" sz="2000" b="1" dirty="0">
                <a:solidFill>
                  <a:schemeClr val="accent5">
                    <a:lumMod val="50000"/>
                  </a:schemeClr>
                </a:solidFill>
                <a:latin typeface="Bell MT" panose="02020503060305020303" pitchFamily="18" charset="77"/>
              </a:rPr>
              <a:t>Ethics </a:t>
            </a:r>
            <a:r>
              <a:rPr lang="en-US" sz="2000" dirty="0">
                <a:solidFill>
                  <a:schemeClr val="accent5">
                    <a:lumMod val="50000"/>
                  </a:schemeClr>
                </a:solidFill>
                <a:latin typeface="Bell MT" panose="02020503060305020303" pitchFamily="18" charset="77"/>
              </a:rPr>
              <a:t>– Who approved the study? (If approval not required, state why)</a:t>
            </a:r>
          </a:p>
          <a:p>
            <a:pPr marL="342900" lvl="0" indent="-342900">
              <a:buFont typeface="Arial" panose="020B0604020202020204" pitchFamily="34" charset="0"/>
              <a:buChar char="•"/>
            </a:pPr>
            <a:r>
              <a:rPr lang="en-US" sz="2000" b="1" dirty="0">
                <a:solidFill>
                  <a:schemeClr val="accent5">
                    <a:lumMod val="50000"/>
                  </a:schemeClr>
                </a:solidFill>
                <a:latin typeface="Bell MT" panose="02020503060305020303" pitchFamily="18" charset="77"/>
              </a:rPr>
              <a:t>Sample selection procedures </a:t>
            </a:r>
            <a:r>
              <a:rPr lang="en-US" sz="2000" dirty="0">
                <a:solidFill>
                  <a:schemeClr val="accent5">
                    <a:lumMod val="50000"/>
                  </a:schemeClr>
                </a:solidFill>
                <a:latin typeface="Bell MT" panose="02020503060305020303" pitchFamily="18" charset="77"/>
              </a:rPr>
              <a:t>+ inclusion &amp; exclusion criteria</a:t>
            </a:r>
          </a:p>
          <a:p>
            <a:pPr marL="342900" lvl="0" indent="-342900">
              <a:buFont typeface="Arial" panose="020B0604020202020204" pitchFamily="34" charset="0"/>
              <a:buChar char="•"/>
            </a:pPr>
            <a:r>
              <a:rPr lang="en-US" sz="2000" b="1" dirty="0">
                <a:solidFill>
                  <a:schemeClr val="accent5">
                    <a:lumMod val="50000"/>
                  </a:schemeClr>
                </a:solidFill>
                <a:latin typeface="Bell MT" panose="02020503060305020303" pitchFamily="18" charset="77"/>
              </a:rPr>
              <a:t>Data collection methods </a:t>
            </a:r>
            <a:r>
              <a:rPr lang="en-US" sz="2000" dirty="0">
                <a:solidFill>
                  <a:schemeClr val="accent5">
                    <a:lumMod val="50000"/>
                  </a:schemeClr>
                </a:solidFill>
                <a:latin typeface="Bell MT" panose="02020503060305020303" pitchFamily="18" charset="77"/>
              </a:rPr>
              <a:t>+ rationale – how did you get your data and why did you choose those methods?</a:t>
            </a:r>
          </a:p>
          <a:p>
            <a:pPr marL="342900" lvl="0" indent="-342900">
              <a:buFont typeface="Arial" panose="020B0604020202020204" pitchFamily="34" charset="0"/>
              <a:buChar char="•"/>
            </a:pPr>
            <a:r>
              <a:rPr lang="en-US" sz="2000" b="1" dirty="0">
                <a:solidFill>
                  <a:schemeClr val="accent5">
                    <a:lumMod val="50000"/>
                  </a:schemeClr>
                </a:solidFill>
                <a:latin typeface="Bell MT" panose="02020503060305020303" pitchFamily="18" charset="77"/>
              </a:rPr>
              <a:t>Data analysis methods </a:t>
            </a:r>
            <a:r>
              <a:rPr lang="en-US" sz="2000" dirty="0">
                <a:solidFill>
                  <a:schemeClr val="accent5">
                    <a:lumMod val="50000"/>
                  </a:schemeClr>
                </a:solidFill>
                <a:latin typeface="Bell MT" panose="02020503060305020303" pitchFamily="18" charset="77"/>
              </a:rPr>
              <a:t>– how did you analyse your data and why did you choose those methods? </a:t>
            </a:r>
          </a:p>
          <a:p>
            <a:pPr marL="342900" indent="-342900">
              <a:buFont typeface="Arial" panose="020B0604020202020204" pitchFamily="34" charset="0"/>
              <a:buChar char="•"/>
            </a:pPr>
            <a:r>
              <a:rPr lang="en-GB" sz="2000" b="1" dirty="0">
                <a:solidFill>
                  <a:srgbClr val="C00000"/>
                </a:solidFill>
                <a:latin typeface="Bell MT" panose="02020503060305020303" pitchFamily="18" charset="77"/>
              </a:rPr>
              <a:t>Use past tense. E.g. this study was conducted at…, women were interviewed, samples were collected, data were analysed using…etc</a:t>
            </a:r>
            <a:endParaRPr lang="en-US" sz="2000" b="1" dirty="0">
              <a:solidFill>
                <a:srgbClr val="C00000"/>
              </a:solidFill>
              <a:latin typeface="Bell MT" panose="02020503060305020303" pitchFamily="18" charset="77"/>
            </a:endParaRPr>
          </a:p>
          <a:p>
            <a:pPr marL="342900" indent="-342900">
              <a:buFont typeface="Arial" panose="020B0604020202020204" pitchFamily="34" charset="0"/>
              <a:buChar char="•"/>
            </a:pPr>
            <a:r>
              <a:rPr lang="en-US" sz="2000" dirty="0">
                <a:solidFill>
                  <a:schemeClr val="accent5">
                    <a:lumMod val="50000"/>
                  </a:schemeClr>
                </a:solidFill>
                <a:latin typeface="Bell MT" panose="02020503060305020303" pitchFamily="18" charset="77"/>
              </a:rPr>
              <a:t>How are your results presented? e.g. narration, tables, graphs etc.</a:t>
            </a:r>
            <a:r>
              <a:rPr lang="en-US" sz="2000" dirty="0">
                <a:solidFill>
                  <a:schemeClr val="accent5">
                    <a:lumMod val="50000"/>
                  </a:schemeClr>
                </a:solidFill>
                <a:latin typeface="Britannic Bold" panose="020B0903060703020204" pitchFamily="34" charset="77"/>
              </a:rPr>
              <a:t> </a:t>
            </a:r>
          </a:p>
        </p:txBody>
      </p:sp>
      <p:sp>
        <p:nvSpPr>
          <p:cNvPr id="24" name="Alternative Process 33">
            <a:extLst>
              <a:ext uri="{FF2B5EF4-FFF2-40B4-BE49-F238E27FC236}">
                <a16:creationId xmlns:a16="http://schemas.microsoft.com/office/drawing/2014/main" id="{6E0DE38D-7B4F-D040-AD20-672E1553BCD9}"/>
              </a:ext>
            </a:extLst>
          </p:cNvPr>
          <p:cNvSpPr/>
          <p:nvPr/>
        </p:nvSpPr>
        <p:spPr>
          <a:xfrm>
            <a:off x="3524671" y="1044484"/>
            <a:ext cx="8410888" cy="1766135"/>
          </a:xfrm>
          <a:prstGeom prst="flowChartAlternateProcess">
            <a:avLst/>
          </a:prstGeom>
          <a:gradFill>
            <a:gsLst>
              <a:gs pos="100000">
                <a:schemeClr val="accent1">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600" b="1" dirty="0">
              <a:solidFill>
                <a:schemeClr val="accent5">
                  <a:lumMod val="50000"/>
                </a:schemeClr>
              </a:solidFill>
              <a:latin typeface="Gill Sans MT" panose="020B0502020104020203" pitchFamily="34" charset="77"/>
            </a:endParaRPr>
          </a:p>
          <a:p>
            <a:pPr marL="342900" lvl="0" indent="-342900">
              <a:buFont typeface="Arial" panose="020B0604020202020204" pitchFamily="34" charset="0"/>
              <a:buChar char="•"/>
            </a:pPr>
            <a:r>
              <a:rPr lang="en-US" sz="2000" b="1" dirty="0">
                <a:solidFill>
                  <a:schemeClr val="accent5">
                    <a:lumMod val="50000"/>
                  </a:schemeClr>
                </a:solidFill>
                <a:latin typeface="Bell MT" panose="02020503060305020303" pitchFamily="18" charset="77"/>
                <a:cs typeface="Arial Hebrew Scholar" pitchFamily="2" charset="-79"/>
              </a:rPr>
              <a:t>Study context </a:t>
            </a:r>
            <a:r>
              <a:rPr lang="en-US" sz="2000" dirty="0">
                <a:solidFill>
                  <a:schemeClr val="accent5">
                    <a:lumMod val="50000"/>
                  </a:schemeClr>
                </a:solidFill>
                <a:latin typeface="Bell MT" panose="02020503060305020303" pitchFamily="18" charset="77"/>
                <a:cs typeface="Arial Hebrew Scholar" pitchFamily="2" charset="-79"/>
              </a:rPr>
              <a:t>– What is your research about and why is this important?</a:t>
            </a:r>
          </a:p>
          <a:p>
            <a:pPr marL="342900" lvl="0" indent="-342900">
              <a:buFont typeface="Arial" panose="020B0604020202020204" pitchFamily="34" charset="0"/>
              <a:buChar char="•"/>
            </a:pPr>
            <a:r>
              <a:rPr lang="en-US" sz="2000" b="1" dirty="0">
                <a:solidFill>
                  <a:schemeClr val="accent5">
                    <a:lumMod val="50000"/>
                  </a:schemeClr>
                </a:solidFill>
                <a:latin typeface="Bell MT" panose="02020503060305020303" pitchFamily="18" charset="77"/>
                <a:cs typeface="Arial Hebrew Scholar" pitchFamily="2" charset="-79"/>
              </a:rPr>
              <a:t>Current knowledge </a:t>
            </a:r>
            <a:r>
              <a:rPr lang="en-US" sz="2000" dirty="0">
                <a:solidFill>
                  <a:schemeClr val="accent5">
                    <a:lumMod val="50000"/>
                  </a:schemeClr>
                </a:solidFill>
                <a:latin typeface="Bell MT" panose="02020503060305020303" pitchFamily="18" charset="77"/>
                <a:cs typeface="Arial Hebrew Scholar" pitchFamily="2" charset="-79"/>
              </a:rPr>
              <a:t>– What is already known about this topic? </a:t>
            </a:r>
          </a:p>
          <a:p>
            <a:pPr marL="342900" lvl="0" indent="-342900">
              <a:buFont typeface="Arial" panose="020B0604020202020204" pitchFamily="34" charset="0"/>
              <a:buChar char="•"/>
            </a:pPr>
            <a:r>
              <a:rPr lang="en-US" sz="2000" b="1" dirty="0">
                <a:solidFill>
                  <a:schemeClr val="accent5">
                    <a:lumMod val="50000"/>
                  </a:schemeClr>
                </a:solidFill>
                <a:latin typeface="Bell MT" panose="02020503060305020303" pitchFamily="18" charset="77"/>
                <a:cs typeface="Arial Hebrew Scholar" pitchFamily="2" charset="-79"/>
              </a:rPr>
              <a:t>Gaps </a:t>
            </a:r>
            <a:r>
              <a:rPr lang="en-US" sz="2000" dirty="0">
                <a:solidFill>
                  <a:schemeClr val="accent5">
                    <a:lumMod val="50000"/>
                  </a:schemeClr>
                </a:solidFill>
                <a:latin typeface="Bell MT" panose="02020503060305020303" pitchFamily="18" charset="77"/>
                <a:cs typeface="Arial Hebrew Scholar" pitchFamily="2" charset="-79"/>
              </a:rPr>
              <a:t>– What is not known about this topic?</a:t>
            </a:r>
          </a:p>
          <a:p>
            <a:pPr marL="342900" indent="-342900">
              <a:buFont typeface="Arial" panose="020B0604020202020204" pitchFamily="34" charset="0"/>
              <a:buChar char="•"/>
            </a:pPr>
            <a:r>
              <a:rPr lang="en-US" sz="2000" b="1" dirty="0">
                <a:solidFill>
                  <a:schemeClr val="accent5">
                    <a:lumMod val="50000"/>
                  </a:schemeClr>
                </a:solidFill>
                <a:latin typeface="Bell MT" panose="02020503060305020303" pitchFamily="18" charset="77"/>
                <a:cs typeface="Arial Hebrew Scholar" pitchFamily="2" charset="-79"/>
              </a:rPr>
              <a:t>Aim and objectives </a:t>
            </a:r>
            <a:r>
              <a:rPr lang="en-US" sz="2000" dirty="0">
                <a:solidFill>
                  <a:schemeClr val="accent5">
                    <a:lumMod val="50000"/>
                  </a:schemeClr>
                </a:solidFill>
                <a:latin typeface="Bell MT" panose="02020503060305020303" pitchFamily="18" charset="77"/>
                <a:cs typeface="Arial Hebrew Scholar" pitchFamily="2" charset="-79"/>
              </a:rPr>
              <a:t>– What did your research aim to do? + research questions, hypotheses…etc)</a:t>
            </a:r>
          </a:p>
          <a:p>
            <a:pPr lvl="0"/>
            <a:endParaRPr lang="en-US" sz="1600" b="1" dirty="0">
              <a:solidFill>
                <a:schemeClr val="accent5">
                  <a:lumMod val="50000"/>
                </a:schemeClr>
              </a:solidFill>
              <a:latin typeface="Gill Sans MT" panose="020B0502020104020203" pitchFamily="34" charset="77"/>
            </a:endParaRPr>
          </a:p>
        </p:txBody>
      </p:sp>
      <p:cxnSp>
        <p:nvCxnSpPr>
          <p:cNvPr id="27" name="Straight Arrow Connector 26">
            <a:extLst>
              <a:ext uri="{FF2B5EF4-FFF2-40B4-BE49-F238E27FC236}">
                <a16:creationId xmlns:a16="http://schemas.microsoft.com/office/drawing/2014/main" id="{DD99A030-FA1A-A94C-9E5E-C685CDBD9422}"/>
              </a:ext>
            </a:extLst>
          </p:cNvPr>
          <p:cNvCxnSpPr>
            <a:cxnSpLocks/>
          </p:cNvCxnSpPr>
          <p:nvPr/>
        </p:nvCxnSpPr>
        <p:spPr>
          <a:xfrm>
            <a:off x="2538713" y="1927551"/>
            <a:ext cx="98595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7719819-956D-B344-85A5-AC4C58156EF3}"/>
              </a:ext>
            </a:extLst>
          </p:cNvPr>
          <p:cNvCxnSpPr>
            <a:cxnSpLocks/>
          </p:cNvCxnSpPr>
          <p:nvPr/>
        </p:nvCxnSpPr>
        <p:spPr>
          <a:xfrm>
            <a:off x="2538713" y="4781570"/>
            <a:ext cx="98595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7FCA115-0778-A447-95C4-452412822023}"/>
              </a:ext>
            </a:extLst>
          </p:cNvPr>
          <p:cNvSpPr/>
          <p:nvPr/>
        </p:nvSpPr>
        <p:spPr>
          <a:xfrm>
            <a:off x="357187" y="1428188"/>
            <a:ext cx="2333925" cy="1077650"/>
          </a:xfrm>
          <a:prstGeom prst="rect">
            <a:avLst/>
          </a:prstGeom>
          <a:gradFill>
            <a:gsLst>
              <a:gs pos="100000">
                <a:schemeClr val="accent2">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bg1"/>
                </a:solidFill>
                <a:effectLst>
                  <a:outerShdw blurRad="38100" dist="25400" dir="5400000" algn="ctr" rotWithShape="0">
                    <a:srgbClr val="6E747A">
                      <a:alpha val="43000"/>
                    </a:srgbClr>
                  </a:outerShdw>
                </a:effectLst>
              </a:rPr>
              <a:t>BACKGROUND</a:t>
            </a:r>
          </a:p>
          <a:p>
            <a:pPr algn="ctr"/>
            <a:r>
              <a:rPr lang="en-US" sz="2000" b="1" dirty="0">
                <a:ln w="0"/>
                <a:solidFill>
                  <a:schemeClr val="bg1"/>
                </a:solidFill>
                <a:effectLst>
                  <a:outerShdw blurRad="38100" dist="25400" dir="5400000" algn="ctr" rotWithShape="0">
                    <a:srgbClr val="6E747A">
                      <a:alpha val="43000"/>
                    </a:srgbClr>
                  </a:outerShdw>
                </a:effectLst>
              </a:rPr>
              <a:t>OR</a:t>
            </a:r>
          </a:p>
          <a:p>
            <a:pPr algn="ctr"/>
            <a:r>
              <a:rPr lang="en-US" sz="2000" b="1" dirty="0">
                <a:ln w="0"/>
                <a:solidFill>
                  <a:schemeClr val="bg1"/>
                </a:solidFill>
                <a:effectLst>
                  <a:outerShdw blurRad="38100" dist="25400" dir="5400000" algn="ctr" rotWithShape="0">
                    <a:srgbClr val="6E747A">
                      <a:alpha val="43000"/>
                    </a:srgbClr>
                  </a:outerShdw>
                </a:effectLst>
              </a:rPr>
              <a:t>INTRODUCTION</a:t>
            </a:r>
          </a:p>
        </p:txBody>
      </p:sp>
      <p:sp>
        <p:nvSpPr>
          <p:cNvPr id="35" name="Rectangle 34">
            <a:extLst>
              <a:ext uri="{FF2B5EF4-FFF2-40B4-BE49-F238E27FC236}">
                <a16:creationId xmlns:a16="http://schemas.microsoft.com/office/drawing/2014/main" id="{AF3752CA-8549-B941-86E4-EA627D2E47F3}"/>
              </a:ext>
            </a:extLst>
          </p:cNvPr>
          <p:cNvSpPr/>
          <p:nvPr/>
        </p:nvSpPr>
        <p:spPr>
          <a:xfrm>
            <a:off x="357187" y="4252270"/>
            <a:ext cx="2333926" cy="1077650"/>
          </a:xfrm>
          <a:prstGeom prst="rect">
            <a:avLst/>
          </a:prstGeom>
          <a:gradFill>
            <a:gsLst>
              <a:gs pos="100000">
                <a:schemeClr val="accent2">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bg1"/>
                </a:solidFill>
                <a:effectLst>
                  <a:outerShdw blurRad="38100" dist="25400" dir="5400000" algn="ctr" rotWithShape="0">
                    <a:srgbClr val="6E747A">
                      <a:alpha val="43000"/>
                    </a:srgbClr>
                  </a:outerShdw>
                </a:effectLst>
              </a:rPr>
              <a:t>METHODS</a:t>
            </a:r>
          </a:p>
        </p:txBody>
      </p:sp>
      <p:pic>
        <p:nvPicPr>
          <p:cNvPr id="17" name="Picture 16" descr="A picture containing room, blue, sign, white&#10;&#10;Description automatically generated">
            <a:extLst>
              <a:ext uri="{FF2B5EF4-FFF2-40B4-BE49-F238E27FC236}">
                <a16:creationId xmlns:a16="http://schemas.microsoft.com/office/drawing/2014/main" id="{FBBDA968-6389-C94C-B0A2-4DDDBBD319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96449" y="6236381"/>
            <a:ext cx="595544" cy="563715"/>
          </a:xfrm>
          <a:prstGeom prst="rect">
            <a:avLst/>
          </a:prstGeom>
        </p:spPr>
      </p:pic>
    </p:spTree>
    <p:extLst>
      <p:ext uri="{BB962C8B-B14F-4D97-AF65-F5344CB8AC3E}">
        <p14:creationId xmlns:p14="http://schemas.microsoft.com/office/powerpoint/2010/main" val="1227063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24092" y="6307544"/>
            <a:ext cx="574554" cy="543847"/>
          </a:xfrm>
          <a:prstGeom prst="rect">
            <a:avLst/>
          </a:prstGeom>
        </p:spPr>
      </p:pic>
      <p:pic>
        <p:nvPicPr>
          <p:cNvPr id="15" name="Picture 14" descr="A picture containing room, blue, sign, white&#10;&#10;Description automatically generated">
            <a:extLst>
              <a:ext uri="{FF2B5EF4-FFF2-40B4-BE49-F238E27FC236}">
                <a16:creationId xmlns:a16="http://schemas.microsoft.com/office/drawing/2014/main" id="{6276A728-FD2F-5E42-A9B9-CA5DC5A56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24092" y="6307544"/>
            <a:ext cx="574554" cy="543847"/>
          </a:xfrm>
          <a:prstGeom prst="rect">
            <a:avLst/>
          </a:prstGeom>
        </p:spPr>
      </p:pic>
      <p:pic>
        <p:nvPicPr>
          <p:cNvPr id="23" name="Picture 22" descr="A picture containing room, blue, sign, white&#10;&#10;Description automatically generated">
            <a:extLst>
              <a:ext uri="{FF2B5EF4-FFF2-40B4-BE49-F238E27FC236}">
                <a16:creationId xmlns:a16="http://schemas.microsoft.com/office/drawing/2014/main" id="{79A7C593-1F1B-6F49-B1BC-BC456DFD45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24092" y="6307544"/>
            <a:ext cx="574554" cy="543847"/>
          </a:xfrm>
          <a:prstGeom prst="rect">
            <a:avLst/>
          </a:prstGeom>
        </p:spPr>
      </p:pic>
      <p:pic>
        <p:nvPicPr>
          <p:cNvPr id="16" name="Picture 15" descr="A picture containing room, blue, sign, white&#10;&#10;Description automatically generated">
            <a:extLst>
              <a:ext uri="{FF2B5EF4-FFF2-40B4-BE49-F238E27FC236}">
                <a16:creationId xmlns:a16="http://schemas.microsoft.com/office/drawing/2014/main" id="{A6A17707-D4C7-D84A-8C10-7DB844956E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24092" y="6307544"/>
            <a:ext cx="574554" cy="543847"/>
          </a:xfrm>
          <a:prstGeom prst="rect">
            <a:avLst/>
          </a:prstGeom>
        </p:spPr>
      </p:pic>
      <p:pic>
        <p:nvPicPr>
          <p:cNvPr id="17" name="Picture 16" descr="A picture containing room, blue, sign, white&#10;&#10;Description automatically generated">
            <a:extLst>
              <a:ext uri="{FF2B5EF4-FFF2-40B4-BE49-F238E27FC236}">
                <a16:creationId xmlns:a16="http://schemas.microsoft.com/office/drawing/2014/main" id="{FBBDA968-6389-C94C-B0A2-4DDDBBD319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24092" y="6307544"/>
            <a:ext cx="574554" cy="543847"/>
          </a:xfrm>
          <a:prstGeom prst="rect">
            <a:avLst/>
          </a:prstGeom>
        </p:spPr>
      </p:pic>
      <p:pic>
        <p:nvPicPr>
          <p:cNvPr id="21" name="Picture 20" descr="A picture containing room, blue, sign, white&#10;&#10;Description automatically generated">
            <a:extLst>
              <a:ext uri="{FF2B5EF4-FFF2-40B4-BE49-F238E27FC236}">
                <a16:creationId xmlns:a16="http://schemas.microsoft.com/office/drawing/2014/main" id="{22BD5E2C-3141-364A-A247-DBCA762FD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24092" y="6307544"/>
            <a:ext cx="574554" cy="543847"/>
          </a:xfrm>
          <a:prstGeom prst="rect">
            <a:avLst/>
          </a:prstGeom>
        </p:spPr>
      </p:pic>
      <p:sp useBgFill="1">
        <p:nvSpPr>
          <p:cNvPr id="25" name="Rectangle 24">
            <a:extLst>
              <a:ext uri="{FF2B5EF4-FFF2-40B4-BE49-F238E27FC236}">
                <a16:creationId xmlns:a16="http://schemas.microsoft.com/office/drawing/2014/main" id="{113D0A74-733B-E44B-A4F1-486F902E1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 y="15240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Rectangle 28">
            <a:extLst>
              <a:ext uri="{FF2B5EF4-FFF2-40B4-BE49-F238E27FC236}">
                <a16:creationId xmlns:a16="http://schemas.microsoft.com/office/drawing/2014/main" id="{4E115CDC-1C9B-B046-BC6E-C232CD600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2" y="1509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047AEAB-3363-6947-A59B-53F57A136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47765" y="1509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3C01928-5A84-4444-BBF9-82A43DD17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43128" y="1494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554272E-CF63-7A43-A82D-8A1E280FB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30936" y="15240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A5FED35-E002-9E4C-8845-CC08EFD6A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396" y="30407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1">
            <a:extLst>
              <a:ext uri="{FF2B5EF4-FFF2-40B4-BE49-F238E27FC236}">
                <a16:creationId xmlns:a16="http://schemas.microsoft.com/office/drawing/2014/main" id="{4536EE9E-EA98-8747-B8D0-D3BBBE6594D2}"/>
              </a:ext>
            </a:extLst>
          </p:cNvPr>
          <p:cNvSpPr txBox="1">
            <a:spLocks/>
          </p:cNvSpPr>
          <p:nvPr/>
        </p:nvSpPr>
        <p:spPr>
          <a:xfrm>
            <a:off x="-386164" y="0"/>
            <a:ext cx="103065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FFFF"/>
                </a:solidFill>
                <a:latin typeface="Britannic Bold" panose="020B0903060703020204" pitchFamily="34" charset="77"/>
              </a:rPr>
              <a:t>WHAT TO INCLUDE IN YOUR MANUSCRIPT</a:t>
            </a:r>
            <a:br>
              <a:rPr lang="en-US" sz="4000" b="1" dirty="0">
                <a:solidFill>
                  <a:srgbClr val="FFFFFF"/>
                </a:solidFill>
              </a:rPr>
            </a:br>
            <a:endParaRPr lang="en-US" sz="4000" dirty="0">
              <a:solidFill>
                <a:srgbClr val="FFFFFF"/>
              </a:solidFill>
            </a:endParaRPr>
          </a:p>
        </p:txBody>
      </p:sp>
      <p:sp>
        <p:nvSpPr>
          <p:cNvPr id="44" name="Alternative Process 33">
            <a:extLst>
              <a:ext uri="{FF2B5EF4-FFF2-40B4-BE49-F238E27FC236}">
                <a16:creationId xmlns:a16="http://schemas.microsoft.com/office/drawing/2014/main" id="{5169E9DD-89C6-9F40-B738-EF9BC04D8858}"/>
              </a:ext>
            </a:extLst>
          </p:cNvPr>
          <p:cNvSpPr/>
          <p:nvPr/>
        </p:nvSpPr>
        <p:spPr>
          <a:xfrm>
            <a:off x="3354291" y="6099583"/>
            <a:ext cx="8734161" cy="643679"/>
          </a:xfrm>
          <a:prstGeom prst="flowChartAlternateProcess">
            <a:avLst/>
          </a:prstGeom>
          <a:gradFill>
            <a:gsLst>
              <a:gs pos="100000">
                <a:schemeClr val="accent1">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n-US" sz="2000" dirty="0">
                <a:solidFill>
                  <a:srgbClr val="5B9BD5">
                    <a:lumMod val="50000"/>
                  </a:srgbClr>
                </a:solidFill>
                <a:latin typeface="Bell MT" panose="02020503060305020303" pitchFamily="18" charset="77"/>
              </a:rPr>
              <a:t>What sources of information did you use to support your work?</a:t>
            </a:r>
          </a:p>
        </p:txBody>
      </p:sp>
      <p:sp>
        <p:nvSpPr>
          <p:cNvPr id="45" name="Alternative Process 33">
            <a:extLst>
              <a:ext uri="{FF2B5EF4-FFF2-40B4-BE49-F238E27FC236}">
                <a16:creationId xmlns:a16="http://schemas.microsoft.com/office/drawing/2014/main" id="{611C8DB2-1327-EC48-A8CE-1C82F8494B29}"/>
              </a:ext>
            </a:extLst>
          </p:cNvPr>
          <p:cNvSpPr/>
          <p:nvPr/>
        </p:nvSpPr>
        <p:spPr>
          <a:xfrm>
            <a:off x="3399194" y="2612047"/>
            <a:ext cx="8738052" cy="2115907"/>
          </a:xfrm>
          <a:prstGeom prst="flowChartAlternateProcess">
            <a:avLst/>
          </a:prstGeom>
          <a:gradFill>
            <a:gsLst>
              <a:gs pos="100000">
                <a:schemeClr val="accent1">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n-US" sz="2000" dirty="0">
                <a:solidFill>
                  <a:srgbClr val="5B9BD5">
                    <a:lumMod val="50000"/>
                  </a:srgbClr>
                </a:solidFill>
                <a:latin typeface="Bell MT" panose="02020503060305020303" pitchFamily="18" charset="77"/>
              </a:rPr>
              <a:t>Brief summary of what your research did and what you found</a:t>
            </a:r>
          </a:p>
          <a:p>
            <a:pPr marL="342900" lvl="0" indent="-342900">
              <a:buFont typeface="Arial" panose="020B0604020202020204" pitchFamily="34" charset="0"/>
              <a:buChar char="•"/>
            </a:pPr>
            <a:r>
              <a:rPr lang="en-US" sz="2000" dirty="0">
                <a:solidFill>
                  <a:srgbClr val="5B9BD5">
                    <a:lumMod val="50000"/>
                  </a:srgbClr>
                </a:solidFill>
                <a:latin typeface="Bell MT" panose="02020503060305020303" pitchFamily="18" charset="77"/>
              </a:rPr>
              <a:t>What do your results mean?</a:t>
            </a:r>
          </a:p>
          <a:p>
            <a:pPr marL="342900" lvl="0" indent="-342900">
              <a:buFont typeface="Arial" panose="020B0604020202020204" pitchFamily="34" charset="0"/>
              <a:buChar char="•"/>
            </a:pPr>
            <a:r>
              <a:rPr lang="en-US" sz="2000" dirty="0">
                <a:solidFill>
                  <a:srgbClr val="5B9BD5">
                    <a:lumMod val="50000"/>
                  </a:srgbClr>
                </a:solidFill>
                <a:latin typeface="Bell MT" panose="02020503060305020303" pitchFamily="18" charset="77"/>
              </a:rPr>
              <a:t>How do your results compare with the findings of other researchers?</a:t>
            </a:r>
          </a:p>
          <a:p>
            <a:pPr marL="342900" lvl="0" indent="-342900">
              <a:buFont typeface="Arial" panose="020B0604020202020204" pitchFamily="34" charset="0"/>
              <a:buChar char="•"/>
            </a:pPr>
            <a:r>
              <a:rPr lang="en-US" sz="2000" b="1" dirty="0">
                <a:solidFill>
                  <a:srgbClr val="C00000"/>
                </a:solidFill>
                <a:latin typeface="Bell MT" panose="02020503060305020303" pitchFamily="18" charset="77"/>
              </a:rPr>
              <a:t>What is your study’s contribution to current knowledge?</a:t>
            </a:r>
          </a:p>
          <a:p>
            <a:pPr marL="342900" lvl="0" indent="-342900">
              <a:buFont typeface="Arial" panose="020B0604020202020204" pitchFamily="34" charset="0"/>
              <a:buChar char="•"/>
            </a:pPr>
            <a:r>
              <a:rPr lang="en-US" sz="2000" dirty="0">
                <a:solidFill>
                  <a:srgbClr val="5B9BD5">
                    <a:lumMod val="50000"/>
                  </a:srgbClr>
                </a:solidFill>
                <a:latin typeface="Bell MT" panose="02020503060305020303" pitchFamily="18" charset="77"/>
              </a:rPr>
              <a:t>What are the strengths and limitations of your work?</a:t>
            </a:r>
          </a:p>
          <a:p>
            <a:pPr marL="342900" lvl="0" indent="-342900">
              <a:buFont typeface="Arial" panose="020B0604020202020204" pitchFamily="34" charset="0"/>
              <a:buChar char="•"/>
            </a:pPr>
            <a:r>
              <a:rPr lang="en-US" sz="2000" dirty="0">
                <a:solidFill>
                  <a:srgbClr val="5B9BD5">
                    <a:lumMod val="50000"/>
                  </a:srgbClr>
                </a:solidFill>
                <a:latin typeface="Bell MT" panose="02020503060305020303" pitchFamily="18" charset="77"/>
              </a:rPr>
              <a:t>What are your recommendations for future research/policy/practice?</a:t>
            </a:r>
          </a:p>
        </p:txBody>
      </p:sp>
      <p:sp>
        <p:nvSpPr>
          <p:cNvPr id="46" name="Alternative Process 33">
            <a:extLst>
              <a:ext uri="{FF2B5EF4-FFF2-40B4-BE49-F238E27FC236}">
                <a16:creationId xmlns:a16="http://schemas.microsoft.com/office/drawing/2014/main" id="{E07F5768-6A18-0248-940C-4B797274F91D}"/>
              </a:ext>
            </a:extLst>
          </p:cNvPr>
          <p:cNvSpPr/>
          <p:nvPr/>
        </p:nvSpPr>
        <p:spPr>
          <a:xfrm>
            <a:off x="3354292" y="4919290"/>
            <a:ext cx="8763376" cy="1020694"/>
          </a:xfrm>
          <a:prstGeom prst="flowChartAlternateProcess">
            <a:avLst/>
          </a:prstGeom>
          <a:gradFill>
            <a:gsLst>
              <a:gs pos="100000">
                <a:schemeClr val="accent1">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n-US" sz="2000" dirty="0">
                <a:solidFill>
                  <a:srgbClr val="5B9BD5">
                    <a:lumMod val="50000"/>
                  </a:srgbClr>
                </a:solidFill>
                <a:latin typeface="Bell MT" panose="02020503060305020303" pitchFamily="18" charset="77"/>
              </a:rPr>
              <a:t>What is the </a:t>
            </a:r>
            <a:r>
              <a:rPr lang="en-US" sz="2000" b="1" dirty="0">
                <a:solidFill>
                  <a:srgbClr val="C00000"/>
                </a:solidFill>
                <a:latin typeface="Bell MT" panose="02020503060305020303" pitchFamily="18" charset="77"/>
              </a:rPr>
              <a:t>“TAKE HOME MESSAGE” </a:t>
            </a:r>
            <a:r>
              <a:rPr lang="en-US" sz="2000" dirty="0">
                <a:solidFill>
                  <a:srgbClr val="5B9BD5">
                    <a:lumMod val="50000"/>
                  </a:srgbClr>
                </a:solidFill>
                <a:latin typeface="Bell MT" panose="02020503060305020303" pitchFamily="18" charset="77"/>
              </a:rPr>
              <a:t>from this work?</a:t>
            </a:r>
          </a:p>
          <a:p>
            <a:pPr marL="342900" lvl="0" indent="-342900">
              <a:buFont typeface="Arial" panose="020B0604020202020204" pitchFamily="34" charset="0"/>
              <a:buChar char="•"/>
            </a:pPr>
            <a:r>
              <a:rPr lang="en-US" b="1" dirty="0">
                <a:solidFill>
                  <a:srgbClr val="C00000"/>
                </a:solidFill>
                <a:latin typeface="Bell MT" panose="02020503060305020303" pitchFamily="18" charset="77"/>
              </a:rPr>
              <a:t>DO NOT INTRODUCE ANY NEW INFORMATION OR REFERENCES HERE!</a:t>
            </a:r>
          </a:p>
        </p:txBody>
      </p:sp>
      <p:sp>
        <p:nvSpPr>
          <p:cNvPr id="47" name="Alternative Process 33">
            <a:extLst>
              <a:ext uri="{FF2B5EF4-FFF2-40B4-BE49-F238E27FC236}">
                <a16:creationId xmlns:a16="http://schemas.microsoft.com/office/drawing/2014/main" id="{94DBFF69-7BBF-BF46-9958-D1D10E8A71B4}"/>
              </a:ext>
            </a:extLst>
          </p:cNvPr>
          <p:cNvSpPr/>
          <p:nvPr/>
        </p:nvSpPr>
        <p:spPr>
          <a:xfrm>
            <a:off x="3399194" y="767399"/>
            <a:ext cx="8644354" cy="1692244"/>
          </a:xfrm>
          <a:prstGeom prst="flowChartAlternateProcess">
            <a:avLst/>
          </a:prstGeom>
          <a:gradFill>
            <a:gsLst>
              <a:gs pos="100000">
                <a:schemeClr val="accent1">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n-US" sz="2000" dirty="0">
                <a:solidFill>
                  <a:srgbClr val="5B9BD5">
                    <a:lumMod val="50000"/>
                  </a:srgbClr>
                </a:solidFill>
                <a:latin typeface="Bell MT" panose="02020503060305020303" pitchFamily="18" charset="77"/>
              </a:rPr>
              <a:t>What did you find? </a:t>
            </a:r>
          </a:p>
          <a:p>
            <a:pPr marL="342900" indent="-342900">
              <a:buFont typeface="Arial" panose="020B0604020202020204" pitchFamily="34" charset="0"/>
              <a:buChar char="•"/>
            </a:pPr>
            <a:r>
              <a:rPr lang="en-GB" sz="2000" dirty="0">
                <a:solidFill>
                  <a:schemeClr val="accent5">
                    <a:lumMod val="50000"/>
                  </a:schemeClr>
                </a:solidFill>
                <a:latin typeface="Bell MT" panose="02020503060305020303" pitchFamily="18" charset="77"/>
              </a:rPr>
              <a:t>Ensure that </a:t>
            </a:r>
            <a:r>
              <a:rPr lang="en-GB" sz="2000" dirty="0">
                <a:solidFill>
                  <a:srgbClr val="C00000"/>
                </a:solidFill>
                <a:latin typeface="Bell MT" panose="02020503060305020303" pitchFamily="18" charset="77"/>
              </a:rPr>
              <a:t>all variables or measurements described in the methods section are reported in the results section</a:t>
            </a:r>
            <a:endParaRPr lang="en-US" sz="2000" dirty="0">
              <a:solidFill>
                <a:srgbClr val="C00000"/>
              </a:solidFill>
              <a:latin typeface="Bell MT" panose="02020503060305020303" pitchFamily="18" charset="77"/>
            </a:endParaRPr>
          </a:p>
          <a:p>
            <a:pPr marL="342900" lvl="0" indent="-342900">
              <a:buFont typeface="Arial" panose="020B0604020202020204" pitchFamily="34" charset="0"/>
              <a:buChar char="•"/>
            </a:pPr>
            <a:r>
              <a:rPr lang="en-US" sz="2000" dirty="0">
                <a:solidFill>
                  <a:srgbClr val="5B9BD5">
                    <a:lumMod val="50000"/>
                  </a:srgbClr>
                </a:solidFill>
                <a:latin typeface="Bell MT" panose="02020503060305020303" pitchFamily="18" charset="77"/>
              </a:rPr>
              <a:t>Remember to provide data that answers your research questions</a:t>
            </a:r>
          </a:p>
          <a:p>
            <a:pPr marL="342900" lvl="0" indent="-342900">
              <a:buFont typeface="Arial" panose="020B0604020202020204" pitchFamily="34" charset="0"/>
              <a:buChar char="•"/>
            </a:pPr>
            <a:r>
              <a:rPr lang="en-US" b="1" dirty="0">
                <a:solidFill>
                  <a:srgbClr val="C00000"/>
                </a:solidFill>
                <a:latin typeface="Bell MT" panose="02020503060305020303" pitchFamily="18" charset="77"/>
              </a:rPr>
              <a:t>DO NOT INTERPRET YOUR FINDINGS HERE!</a:t>
            </a:r>
          </a:p>
        </p:txBody>
      </p:sp>
      <p:sp>
        <p:nvSpPr>
          <p:cNvPr id="48" name="Rectangle 47">
            <a:extLst>
              <a:ext uri="{FF2B5EF4-FFF2-40B4-BE49-F238E27FC236}">
                <a16:creationId xmlns:a16="http://schemas.microsoft.com/office/drawing/2014/main" id="{F5B4C5C4-E472-D640-9201-0878BA7541B3}"/>
              </a:ext>
            </a:extLst>
          </p:cNvPr>
          <p:cNvSpPr/>
          <p:nvPr/>
        </p:nvSpPr>
        <p:spPr>
          <a:xfrm>
            <a:off x="295865" y="1019633"/>
            <a:ext cx="2289897" cy="950781"/>
          </a:xfrm>
          <a:prstGeom prst="rect">
            <a:avLst/>
          </a:prstGeom>
          <a:gradFill>
            <a:gsLst>
              <a:gs pos="100000">
                <a:schemeClr val="accent2">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bg1"/>
                </a:solidFill>
                <a:effectLst>
                  <a:outerShdw blurRad="38100" dist="25400" dir="5400000" algn="ctr" rotWithShape="0">
                    <a:srgbClr val="6E747A">
                      <a:alpha val="43000"/>
                    </a:srgbClr>
                  </a:outerShdw>
                </a:effectLst>
              </a:rPr>
              <a:t>RESULTS</a:t>
            </a:r>
          </a:p>
        </p:txBody>
      </p:sp>
      <p:sp>
        <p:nvSpPr>
          <p:cNvPr id="49" name="Rectangle 48">
            <a:extLst>
              <a:ext uri="{FF2B5EF4-FFF2-40B4-BE49-F238E27FC236}">
                <a16:creationId xmlns:a16="http://schemas.microsoft.com/office/drawing/2014/main" id="{72A1C7F7-F20E-804C-BC16-B1D87BEEAC08}"/>
              </a:ext>
            </a:extLst>
          </p:cNvPr>
          <p:cNvSpPr/>
          <p:nvPr/>
        </p:nvSpPr>
        <p:spPr>
          <a:xfrm>
            <a:off x="295863" y="3057801"/>
            <a:ext cx="2289898" cy="950781"/>
          </a:xfrm>
          <a:prstGeom prst="rect">
            <a:avLst/>
          </a:prstGeom>
          <a:gradFill>
            <a:gsLst>
              <a:gs pos="100000">
                <a:schemeClr val="accent2">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bg1"/>
                </a:solidFill>
                <a:effectLst>
                  <a:outerShdw blurRad="38100" dist="25400" dir="5400000" algn="ctr" rotWithShape="0">
                    <a:srgbClr val="6E747A">
                      <a:alpha val="43000"/>
                    </a:srgbClr>
                  </a:outerShdw>
                </a:effectLst>
              </a:rPr>
              <a:t>DISCUSSION</a:t>
            </a:r>
          </a:p>
        </p:txBody>
      </p:sp>
      <p:sp>
        <p:nvSpPr>
          <p:cNvPr id="50" name="Rectangle 49">
            <a:extLst>
              <a:ext uri="{FF2B5EF4-FFF2-40B4-BE49-F238E27FC236}">
                <a16:creationId xmlns:a16="http://schemas.microsoft.com/office/drawing/2014/main" id="{6554F939-5E8B-7B4B-A464-92A98BC3B481}"/>
              </a:ext>
            </a:extLst>
          </p:cNvPr>
          <p:cNvSpPr/>
          <p:nvPr/>
        </p:nvSpPr>
        <p:spPr>
          <a:xfrm>
            <a:off x="295863" y="5006804"/>
            <a:ext cx="2289898" cy="773977"/>
          </a:xfrm>
          <a:prstGeom prst="rect">
            <a:avLst/>
          </a:prstGeom>
          <a:gradFill>
            <a:gsLst>
              <a:gs pos="100000">
                <a:schemeClr val="accent2">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bg1"/>
                </a:solidFill>
                <a:effectLst>
                  <a:outerShdw blurRad="38100" dist="25400" dir="5400000" algn="ctr" rotWithShape="0">
                    <a:srgbClr val="6E747A">
                      <a:alpha val="43000"/>
                    </a:srgbClr>
                  </a:outerShdw>
                </a:effectLst>
              </a:rPr>
              <a:t>CONCLUSION</a:t>
            </a:r>
          </a:p>
        </p:txBody>
      </p:sp>
      <p:sp>
        <p:nvSpPr>
          <p:cNvPr id="51" name="Rectangle 50">
            <a:extLst>
              <a:ext uri="{FF2B5EF4-FFF2-40B4-BE49-F238E27FC236}">
                <a16:creationId xmlns:a16="http://schemas.microsoft.com/office/drawing/2014/main" id="{F47ABE12-100C-C24B-9775-F996F16A1B38}"/>
              </a:ext>
            </a:extLst>
          </p:cNvPr>
          <p:cNvSpPr/>
          <p:nvPr/>
        </p:nvSpPr>
        <p:spPr>
          <a:xfrm>
            <a:off x="295863" y="6099583"/>
            <a:ext cx="2289899" cy="643679"/>
          </a:xfrm>
          <a:prstGeom prst="rect">
            <a:avLst/>
          </a:prstGeom>
          <a:gradFill>
            <a:gsLst>
              <a:gs pos="100000">
                <a:schemeClr val="accent2">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bg1"/>
                </a:solidFill>
                <a:effectLst>
                  <a:outerShdw blurRad="38100" dist="25400" dir="5400000" algn="ctr" rotWithShape="0">
                    <a:srgbClr val="6E747A">
                      <a:alpha val="43000"/>
                    </a:srgbClr>
                  </a:outerShdw>
                </a:effectLst>
              </a:rPr>
              <a:t>REFERENCES</a:t>
            </a:r>
          </a:p>
        </p:txBody>
      </p:sp>
      <p:cxnSp>
        <p:nvCxnSpPr>
          <p:cNvPr id="52" name="Straight Arrow Connector 51">
            <a:extLst>
              <a:ext uri="{FF2B5EF4-FFF2-40B4-BE49-F238E27FC236}">
                <a16:creationId xmlns:a16="http://schemas.microsoft.com/office/drawing/2014/main" id="{CA7B2533-86B6-7041-8B3D-997C6BBDD28E}"/>
              </a:ext>
            </a:extLst>
          </p:cNvPr>
          <p:cNvCxnSpPr>
            <a:cxnSpLocks/>
          </p:cNvCxnSpPr>
          <p:nvPr/>
        </p:nvCxnSpPr>
        <p:spPr>
          <a:xfrm>
            <a:off x="2585763" y="1409453"/>
            <a:ext cx="73715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9668FF6-B285-F048-AA38-A511C5276FA2}"/>
              </a:ext>
            </a:extLst>
          </p:cNvPr>
          <p:cNvCxnSpPr>
            <a:cxnSpLocks/>
          </p:cNvCxnSpPr>
          <p:nvPr/>
        </p:nvCxnSpPr>
        <p:spPr>
          <a:xfrm>
            <a:off x="2585763" y="3412601"/>
            <a:ext cx="73715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5B2AFB2-F687-1546-97B8-5B58B72D0B62}"/>
              </a:ext>
            </a:extLst>
          </p:cNvPr>
          <p:cNvCxnSpPr>
            <a:cxnSpLocks/>
          </p:cNvCxnSpPr>
          <p:nvPr/>
        </p:nvCxnSpPr>
        <p:spPr>
          <a:xfrm>
            <a:off x="2585763" y="5448764"/>
            <a:ext cx="73715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7A8975F-7236-4B44-B8A0-E8FF89BAE3D2}"/>
              </a:ext>
            </a:extLst>
          </p:cNvPr>
          <p:cNvCxnSpPr>
            <a:cxnSpLocks/>
          </p:cNvCxnSpPr>
          <p:nvPr/>
        </p:nvCxnSpPr>
        <p:spPr>
          <a:xfrm>
            <a:off x="2585763" y="6429570"/>
            <a:ext cx="737157"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55" descr="A picture containing room, blue, sign, white&#10;&#10;Description automatically generated">
            <a:extLst>
              <a:ext uri="{FF2B5EF4-FFF2-40B4-BE49-F238E27FC236}">
                <a16:creationId xmlns:a16="http://schemas.microsoft.com/office/drawing/2014/main" id="{F361CFE5-E9A1-B345-9B11-435E37ECD8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17446" y="6296254"/>
            <a:ext cx="574554" cy="543847"/>
          </a:xfrm>
          <a:prstGeom prst="rect">
            <a:avLst/>
          </a:prstGeom>
        </p:spPr>
      </p:pic>
    </p:spTree>
    <p:extLst>
      <p:ext uri="{BB962C8B-B14F-4D97-AF65-F5344CB8AC3E}">
        <p14:creationId xmlns:p14="http://schemas.microsoft.com/office/powerpoint/2010/main" val="4079168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15" name="Picture 14" descr="A picture containing room, blue, sign, white&#10;&#10;Description automatically generated">
            <a:extLst>
              <a:ext uri="{FF2B5EF4-FFF2-40B4-BE49-F238E27FC236}">
                <a16:creationId xmlns:a16="http://schemas.microsoft.com/office/drawing/2014/main" id="{6276A728-FD2F-5E42-A9B9-CA5DC5A56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sp>
        <p:nvSpPr>
          <p:cNvPr id="54" name="Title 1">
            <a:extLst>
              <a:ext uri="{FF2B5EF4-FFF2-40B4-BE49-F238E27FC236}">
                <a16:creationId xmlns:a16="http://schemas.microsoft.com/office/drawing/2014/main" id="{37C65299-30C9-314F-A647-9FDE78E6F52E}"/>
              </a:ext>
            </a:extLst>
          </p:cNvPr>
          <p:cNvSpPr txBox="1">
            <a:spLocks/>
          </p:cNvSpPr>
          <p:nvPr/>
        </p:nvSpPr>
        <p:spPr>
          <a:xfrm>
            <a:off x="-394380" y="130520"/>
            <a:ext cx="103065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FFFF"/>
                </a:solidFill>
                <a:latin typeface="Britannic Bold" panose="020B0903060703020204" pitchFamily="34" charset="77"/>
              </a:rPr>
              <a:t>WHAT TO INCLUDE IN YOUR SUBMISSION</a:t>
            </a:r>
            <a:br>
              <a:rPr lang="en-US" sz="4000" b="1" dirty="0">
                <a:solidFill>
                  <a:srgbClr val="FFFFFF"/>
                </a:solidFill>
              </a:rPr>
            </a:br>
            <a:endParaRPr lang="en-US" sz="4000" dirty="0">
              <a:solidFill>
                <a:srgbClr val="FFFFFF"/>
              </a:solidFill>
            </a:endParaRPr>
          </a:p>
        </p:txBody>
      </p:sp>
      <p:sp>
        <p:nvSpPr>
          <p:cNvPr id="24" name="Alternative Process 33">
            <a:extLst>
              <a:ext uri="{FF2B5EF4-FFF2-40B4-BE49-F238E27FC236}">
                <a16:creationId xmlns:a16="http://schemas.microsoft.com/office/drawing/2014/main" id="{CB73B954-84F9-7A4B-AD53-AE31C5D04F4D}"/>
              </a:ext>
            </a:extLst>
          </p:cNvPr>
          <p:cNvSpPr/>
          <p:nvPr/>
        </p:nvSpPr>
        <p:spPr>
          <a:xfrm>
            <a:off x="3323976" y="5243251"/>
            <a:ext cx="8389486" cy="1424756"/>
          </a:xfrm>
          <a:prstGeom prst="flowChartAlternateProcess">
            <a:avLst/>
          </a:prstGeom>
          <a:gradFill>
            <a:gsLst>
              <a:gs pos="100000">
                <a:schemeClr val="bg1">
                  <a:lumMod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n-US" sz="2000" dirty="0">
                <a:solidFill>
                  <a:schemeClr val="accent5">
                    <a:lumMod val="50000"/>
                  </a:schemeClr>
                </a:solidFill>
                <a:latin typeface="Bell MT" panose="02020503060305020303" pitchFamily="18" charset="77"/>
              </a:rPr>
              <a:t>Explain what you did and what you found</a:t>
            </a:r>
          </a:p>
          <a:p>
            <a:pPr marL="342900" lvl="0" indent="-342900">
              <a:buFont typeface="Arial" panose="020B0604020202020204" pitchFamily="34" charset="0"/>
              <a:buChar char="•"/>
            </a:pPr>
            <a:r>
              <a:rPr lang="en-US" sz="2000" dirty="0">
                <a:solidFill>
                  <a:schemeClr val="accent5">
                    <a:lumMod val="50000"/>
                  </a:schemeClr>
                </a:solidFill>
                <a:latin typeface="Bell MT" panose="02020503060305020303" pitchFamily="18" charset="77"/>
              </a:rPr>
              <a:t>Explain how your work meets the journal aims and scope</a:t>
            </a:r>
          </a:p>
          <a:p>
            <a:pPr marL="342900" lvl="0" indent="-342900">
              <a:buFont typeface="Arial" panose="020B0604020202020204" pitchFamily="34" charset="0"/>
              <a:buChar char="•"/>
            </a:pPr>
            <a:r>
              <a:rPr lang="en-US" sz="2000" dirty="0">
                <a:solidFill>
                  <a:schemeClr val="accent5">
                    <a:lumMod val="50000"/>
                  </a:schemeClr>
                </a:solidFill>
                <a:latin typeface="Bell MT" panose="02020503060305020303" pitchFamily="18" charset="77"/>
              </a:rPr>
              <a:t>Explain why your research is relevant</a:t>
            </a:r>
          </a:p>
          <a:p>
            <a:pPr marL="342900" lvl="0" indent="-342900">
              <a:buFont typeface="Arial" panose="020B0604020202020204" pitchFamily="34" charset="0"/>
              <a:buChar char="•"/>
            </a:pPr>
            <a:r>
              <a:rPr lang="en-US" sz="2000" dirty="0">
                <a:solidFill>
                  <a:schemeClr val="accent5">
                    <a:lumMod val="50000"/>
                  </a:schemeClr>
                </a:solidFill>
                <a:latin typeface="Bell MT" panose="02020503060305020303" pitchFamily="18" charset="77"/>
              </a:rPr>
              <a:t>State that your work is not being considered for publication elsewhere</a:t>
            </a:r>
          </a:p>
        </p:txBody>
      </p:sp>
      <p:sp>
        <p:nvSpPr>
          <p:cNvPr id="25" name="Rectangle 24">
            <a:extLst>
              <a:ext uri="{FF2B5EF4-FFF2-40B4-BE49-F238E27FC236}">
                <a16:creationId xmlns:a16="http://schemas.microsoft.com/office/drawing/2014/main" id="{644DF256-32C6-954A-82F2-E5A91F6130AE}"/>
              </a:ext>
            </a:extLst>
          </p:cNvPr>
          <p:cNvSpPr/>
          <p:nvPr/>
        </p:nvSpPr>
        <p:spPr>
          <a:xfrm>
            <a:off x="237592" y="1411722"/>
            <a:ext cx="2434672" cy="950781"/>
          </a:xfrm>
          <a:prstGeom prst="rect">
            <a:avLst/>
          </a:prstGeom>
          <a:gradFill>
            <a:gsLst>
              <a:gs pos="100000">
                <a:schemeClr val="accent2">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bg1"/>
                </a:solidFill>
                <a:effectLst>
                  <a:outerShdw blurRad="38100" dist="25400" dir="5400000" algn="ctr" rotWithShape="0">
                    <a:srgbClr val="6E747A">
                      <a:alpha val="43000"/>
                    </a:srgbClr>
                  </a:outerShdw>
                </a:effectLst>
              </a:rPr>
              <a:t>ABSTRACT</a:t>
            </a:r>
          </a:p>
        </p:txBody>
      </p:sp>
      <p:sp>
        <p:nvSpPr>
          <p:cNvPr id="27" name="Alternative Process 33">
            <a:extLst>
              <a:ext uri="{FF2B5EF4-FFF2-40B4-BE49-F238E27FC236}">
                <a16:creationId xmlns:a16="http://schemas.microsoft.com/office/drawing/2014/main" id="{22D48BB2-5FCA-2645-B283-7143FC06707E}"/>
              </a:ext>
            </a:extLst>
          </p:cNvPr>
          <p:cNvSpPr/>
          <p:nvPr/>
        </p:nvSpPr>
        <p:spPr>
          <a:xfrm>
            <a:off x="3296027" y="1085853"/>
            <a:ext cx="8417435" cy="2343146"/>
          </a:xfrm>
          <a:prstGeom prst="flowChartAlternateProcess">
            <a:avLst/>
          </a:prstGeom>
          <a:gradFill>
            <a:gsLst>
              <a:gs pos="100000">
                <a:schemeClr val="accent1">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n-US" sz="2000" b="1" dirty="0">
                <a:solidFill>
                  <a:srgbClr val="C00000"/>
                </a:solidFill>
                <a:latin typeface="Bell MT" panose="02020503060305020303" pitchFamily="18" charset="77"/>
              </a:rPr>
              <a:t>LAST PART OF MANUSCRIPT TO DO!</a:t>
            </a:r>
          </a:p>
          <a:p>
            <a:pPr marL="342900" lvl="0" indent="-342900">
              <a:buFont typeface="Arial" panose="020B0604020202020204" pitchFamily="34" charset="0"/>
              <a:buChar char="•"/>
            </a:pPr>
            <a:r>
              <a:rPr lang="en-US" sz="2000" u="sng" dirty="0">
                <a:solidFill>
                  <a:schemeClr val="accent5">
                    <a:lumMod val="50000"/>
                  </a:schemeClr>
                </a:solidFill>
                <a:latin typeface="Bell MT" panose="02020503060305020303" pitchFamily="18" charset="77"/>
              </a:rPr>
              <a:t>FIRST THING</a:t>
            </a:r>
            <a:r>
              <a:rPr lang="en-US" sz="2000" dirty="0">
                <a:solidFill>
                  <a:schemeClr val="accent5">
                    <a:lumMod val="50000"/>
                  </a:schemeClr>
                </a:solidFill>
                <a:latin typeface="Bell MT" panose="02020503060305020303" pitchFamily="18" charset="77"/>
              </a:rPr>
              <a:t> </a:t>
            </a:r>
            <a:r>
              <a:rPr lang="en-US" sz="2000" dirty="0">
                <a:solidFill>
                  <a:srgbClr val="5B9BD5">
                    <a:lumMod val="50000"/>
                  </a:srgbClr>
                </a:solidFill>
                <a:latin typeface="Bell MT" panose="02020503060305020303" pitchFamily="18" charset="77"/>
              </a:rPr>
              <a:t>people read!</a:t>
            </a:r>
          </a:p>
          <a:p>
            <a:pPr marL="342900" lvl="0" indent="-342900">
              <a:buFont typeface="Arial" panose="020B0604020202020204" pitchFamily="34" charset="0"/>
              <a:buChar char="•"/>
            </a:pPr>
            <a:r>
              <a:rPr lang="en-US" sz="2000" dirty="0">
                <a:solidFill>
                  <a:srgbClr val="5B9BD5">
                    <a:lumMod val="50000"/>
                  </a:srgbClr>
                </a:solidFill>
                <a:latin typeface="Bell MT" panose="02020503060305020303" pitchFamily="18" charset="77"/>
              </a:rPr>
              <a:t>Snapshot of </a:t>
            </a:r>
            <a:r>
              <a:rPr lang="en-US" sz="2000" u="sng" dirty="0">
                <a:solidFill>
                  <a:schemeClr val="accent5">
                    <a:lumMod val="50000"/>
                  </a:schemeClr>
                </a:solidFill>
                <a:latin typeface="Bell MT" panose="02020503060305020303" pitchFamily="18" charset="77"/>
              </a:rPr>
              <a:t>ALL SECTIONS </a:t>
            </a:r>
            <a:r>
              <a:rPr lang="en-US" sz="2000" dirty="0">
                <a:solidFill>
                  <a:srgbClr val="5B9BD5">
                    <a:lumMod val="50000"/>
                  </a:srgbClr>
                </a:solidFill>
                <a:latin typeface="Bell MT" panose="02020503060305020303" pitchFamily="18" charset="77"/>
              </a:rPr>
              <a:t>of your work</a:t>
            </a:r>
          </a:p>
          <a:p>
            <a:pPr marL="342900" lvl="0" indent="-342900">
              <a:buFont typeface="Arial" panose="020B0604020202020204" pitchFamily="34" charset="0"/>
              <a:buChar char="•"/>
            </a:pPr>
            <a:r>
              <a:rPr lang="en-US" sz="2000" b="1" dirty="0">
                <a:solidFill>
                  <a:srgbClr val="C00000"/>
                </a:solidFill>
                <a:latin typeface="Bell MT" panose="02020503060305020303" pitchFamily="18" charset="77"/>
              </a:rPr>
              <a:t>NO REFERENCES</a:t>
            </a:r>
          </a:p>
          <a:p>
            <a:pPr marL="342900" indent="-342900">
              <a:buFont typeface="Arial" panose="020B0604020202020204" pitchFamily="34" charset="0"/>
              <a:buChar char="•"/>
            </a:pPr>
            <a:r>
              <a:rPr lang="en-US" sz="2000" dirty="0">
                <a:solidFill>
                  <a:srgbClr val="5B9BD5">
                    <a:lumMod val="50000"/>
                  </a:srgbClr>
                </a:solidFill>
                <a:latin typeface="Bell MT" panose="02020503060305020303" pitchFamily="18" charset="77"/>
              </a:rPr>
              <a:t>Captivating - Determines readers interest/whether you work is relevant or not</a:t>
            </a:r>
          </a:p>
          <a:p>
            <a:pPr marL="342900" lvl="0" indent="-342900">
              <a:buFont typeface="Arial" panose="020B0604020202020204" pitchFamily="34" charset="0"/>
              <a:buChar char="•"/>
            </a:pPr>
            <a:r>
              <a:rPr lang="en-US" sz="2000" dirty="0">
                <a:solidFill>
                  <a:srgbClr val="5B9BD5">
                    <a:lumMod val="50000"/>
                  </a:srgbClr>
                </a:solidFill>
                <a:latin typeface="Bell MT" panose="02020503060305020303" pitchFamily="18" charset="77"/>
              </a:rPr>
              <a:t>Avoid abbreviations unless absolutely necessary</a:t>
            </a:r>
          </a:p>
        </p:txBody>
      </p:sp>
      <p:sp>
        <p:nvSpPr>
          <p:cNvPr id="29" name="Rectangle 28">
            <a:extLst>
              <a:ext uri="{FF2B5EF4-FFF2-40B4-BE49-F238E27FC236}">
                <a16:creationId xmlns:a16="http://schemas.microsoft.com/office/drawing/2014/main" id="{AC1CA7CD-E369-694C-847B-73DFB425EF55}"/>
              </a:ext>
            </a:extLst>
          </p:cNvPr>
          <p:cNvSpPr/>
          <p:nvPr/>
        </p:nvSpPr>
        <p:spPr>
          <a:xfrm>
            <a:off x="237592" y="3870007"/>
            <a:ext cx="2434672" cy="950781"/>
          </a:xfrm>
          <a:prstGeom prst="rect">
            <a:avLst/>
          </a:prstGeom>
          <a:gradFill>
            <a:gsLst>
              <a:gs pos="100000">
                <a:schemeClr val="accent2">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bg1"/>
                </a:solidFill>
                <a:effectLst>
                  <a:outerShdw blurRad="38100" dist="25400" dir="5400000" algn="ctr" rotWithShape="0">
                    <a:srgbClr val="6E747A">
                      <a:alpha val="43000"/>
                    </a:srgbClr>
                  </a:outerShdw>
                </a:effectLst>
              </a:rPr>
              <a:t>APPENDICES</a:t>
            </a:r>
          </a:p>
        </p:txBody>
      </p:sp>
      <p:sp>
        <p:nvSpPr>
          <p:cNvPr id="31" name="Alternative Process 33">
            <a:extLst>
              <a:ext uri="{FF2B5EF4-FFF2-40B4-BE49-F238E27FC236}">
                <a16:creationId xmlns:a16="http://schemas.microsoft.com/office/drawing/2014/main" id="{B7588814-6F30-9A49-A284-D8A080D9F066}"/>
              </a:ext>
            </a:extLst>
          </p:cNvPr>
          <p:cNvSpPr/>
          <p:nvPr/>
        </p:nvSpPr>
        <p:spPr>
          <a:xfrm>
            <a:off x="3296027" y="3633020"/>
            <a:ext cx="8417437" cy="1424756"/>
          </a:xfrm>
          <a:prstGeom prst="flowChartAlternateProcess">
            <a:avLst/>
          </a:prstGeom>
          <a:gradFill>
            <a:gsLst>
              <a:gs pos="100000">
                <a:schemeClr val="accent1">
                  <a:lumMod val="20000"/>
                  <a:lumOff val="8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n-US" sz="2000" dirty="0">
                <a:solidFill>
                  <a:schemeClr val="accent5">
                    <a:lumMod val="50000"/>
                  </a:schemeClr>
                </a:solidFill>
                <a:latin typeface="Bell MT" panose="02020503060305020303" pitchFamily="18" charset="77"/>
              </a:rPr>
              <a:t>Extra material used during your research but not included in manuscript figures or tables e.g. pictures, consent forms, interview transcripts, etc</a:t>
            </a:r>
          </a:p>
        </p:txBody>
      </p:sp>
      <p:sp>
        <p:nvSpPr>
          <p:cNvPr id="44" name="Rectangle 43">
            <a:extLst>
              <a:ext uri="{FF2B5EF4-FFF2-40B4-BE49-F238E27FC236}">
                <a16:creationId xmlns:a16="http://schemas.microsoft.com/office/drawing/2014/main" id="{C9E3EFEA-6DA1-1A45-AFBB-2A4B0AC203FA}"/>
              </a:ext>
            </a:extLst>
          </p:cNvPr>
          <p:cNvSpPr/>
          <p:nvPr/>
        </p:nvSpPr>
        <p:spPr>
          <a:xfrm>
            <a:off x="237592" y="5516694"/>
            <a:ext cx="2434672" cy="950781"/>
          </a:xfrm>
          <a:prstGeom prst="rect">
            <a:avLst/>
          </a:prstGeom>
          <a:gradFill>
            <a:gsLst>
              <a:gs pos="100000">
                <a:schemeClr val="accent4">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bg1"/>
                </a:solidFill>
                <a:effectLst>
                  <a:outerShdw blurRad="38100" dist="25400" dir="5400000" algn="ctr" rotWithShape="0">
                    <a:srgbClr val="6E747A">
                      <a:alpha val="43000"/>
                    </a:srgbClr>
                  </a:outerShdw>
                </a:effectLst>
              </a:rPr>
              <a:t>COVER LETTER</a:t>
            </a:r>
          </a:p>
        </p:txBody>
      </p:sp>
      <p:cxnSp>
        <p:nvCxnSpPr>
          <p:cNvPr id="47" name="Straight Arrow Connector 46">
            <a:extLst>
              <a:ext uri="{FF2B5EF4-FFF2-40B4-BE49-F238E27FC236}">
                <a16:creationId xmlns:a16="http://schemas.microsoft.com/office/drawing/2014/main" id="{6B9FD0E2-F5E0-824F-B1A5-10F889708982}"/>
              </a:ext>
            </a:extLst>
          </p:cNvPr>
          <p:cNvCxnSpPr>
            <a:cxnSpLocks/>
          </p:cNvCxnSpPr>
          <p:nvPr/>
        </p:nvCxnSpPr>
        <p:spPr>
          <a:xfrm>
            <a:off x="2672264" y="5992084"/>
            <a:ext cx="64244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descr="A picture containing room, blue, sign, white&#10;&#10;Description automatically generated">
            <a:extLst>
              <a:ext uri="{FF2B5EF4-FFF2-40B4-BE49-F238E27FC236}">
                <a16:creationId xmlns:a16="http://schemas.microsoft.com/office/drawing/2014/main" id="{79A7C593-1F1B-6F49-B1BC-BC456DFD45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cxnSp>
        <p:nvCxnSpPr>
          <p:cNvPr id="48" name="Straight Arrow Connector 47">
            <a:extLst>
              <a:ext uri="{FF2B5EF4-FFF2-40B4-BE49-F238E27FC236}">
                <a16:creationId xmlns:a16="http://schemas.microsoft.com/office/drawing/2014/main" id="{F1AC65DB-1979-A44D-98AC-4490AB5AB549}"/>
              </a:ext>
            </a:extLst>
          </p:cNvPr>
          <p:cNvCxnSpPr>
            <a:cxnSpLocks/>
          </p:cNvCxnSpPr>
          <p:nvPr/>
        </p:nvCxnSpPr>
        <p:spPr>
          <a:xfrm>
            <a:off x="2672264" y="4289106"/>
            <a:ext cx="64244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49AFCF1-B9FD-D74D-B728-10C507A0C5C3}"/>
              </a:ext>
            </a:extLst>
          </p:cNvPr>
          <p:cNvCxnSpPr>
            <a:cxnSpLocks/>
          </p:cNvCxnSpPr>
          <p:nvPr/>
        </p:nvCxnSpPr>
        <p:spPr>
          <a:xfrm>
            <a:off x="2653585" y="1845108"/>
            <a:ext cx="64244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626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icture containing room, blue, sign, white&#10;&#10;Description automatically generated">
            <a:extLst>
              <a:ext uri="{FF2B5EF4-FFF2-40B4-BE49-F238E27FC236}">
                <a16:creationId xmlns:a16="http://schemas.microsoft.com/office/drawing/2014/main" id="{79A7C593-1F1B-6F49-B1BC-BC456DFD45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36549" y="6286385"/>
            <a:ext cx="574554" cy="543847"/>
          </a:xfrm>
          <a:prstGeom prst="rect">
            <a:avLst/>
          </a:prstGeom>
        </p:spPr>
      </p:pic>
      <p:sp>
        <p:nvSpPr>
          <p:cNvPr id="24" name="Rectangle 23">
            <a:extLst>
              <a:ext uri="{FF2B5EF4-FFF2-40B4-BE49-F238E27FC236}">
                <a16:creationId xmlns:a16="http://schemas.microsoft.com/office/drawing/2014/main" id="{80F0CD7E-FC75-8D43-A753-9AB8CF87DECE}"/>
              </a:ext>
            </a:extLst>
          </p:cNvPr>
          <p:cNvSpPr/>
          <p:nvPr/>
        </p:nvSpPr>
        <p:spPr>
          <a:xfrm>
            <a:off x="4824177" y="1389840"/>
            <a:ext cx="2188834" cy="1077650"/>
          </a:xfrm>
          <a:prstGeom prst="rect">
            <a:avLst/>
          </a:prstGeom>
          <a:gradFill>
            <a:gsLst>
              <a:gs pos="100000">
                <a:schemeClr val="accent2">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bg1"/>
                </a:solidFill>
                <a:effectLst>
                  <a:outerShdw blurRad="38100" dist="25400" dir="5400000" algn="ctr" rotWithShape="0">
                    <a:srgbClr val="6E747A">
                      <a:alpha val="43000"/>
                    </a:srgbClr>
                  </a:outerShdw>
                </a:effectLst>
              </a:rPr>
              <a:t>RESULTS</a:t>
            </a:r>
          </a:p>
        </p:txBody>
      </p:sp>
      <p:sp>
        <p:nvSpPr>
          <p:cNvPr id="25" name="Rectangle 24">
            <a:extLst>
              <a:ext uri="{FF2B5EF4-FFF2-40B4-BE49-F238E27FC236}">
                <a16:creationId xmlns:a16="http://schemas.microsoft.com/office/drawing/2014/main" id="{A2A3CDC1-8AFA-404A-9581-8BB1C79D4C10}"/>
              </a:ext>
            </a:extLst>
          </p:cNvPr>
          <p:cNvSpPr/>
          <p:nvPr/>
        </p:nvSpPr>
        <p:spPr>
          <a:xfrm>
            <a:off x="2441748" y="1405983"/>
            <a:ext cx="1903895" cy="1093520"/>
          </a:xfrm>
          <a:prstGeom prst="rect">
            <a:avLst/>
          </a:prstGeom>
          <a:gradFill>
            <a:gsLst>
              <a:gs pos="100000">
                <a:schemeClr val="accent2">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bg1"/>
                </a:solidFill>
                <a:effectLst>
                  <a:outerShdw blurRad="38100" dist="25400" dir="5400000" algn="ctr" rotWithShape="0">
                    <a:srgbClr val="6E747A">
                      <a:alpha val="43000"/>
                    </a:srgbClr>
                  </a:outerShdw>
                </a:effectLst>
              </a:rPr>
              <a:t>METHODS</a:t>
            </a:r>
          </a:p>
        </p:txBody>
      </p:sp>
      <p:sp>
        <p:nvSpPr>
          <p:cNvPr id="27" name="Rectangle 26">
            <a:extLst>
              <a:ext uri="{FF2B5EF4-FFF2-40B4-BE49-F238E27FC236}">
                <a16:creationId xmlns:a16="http://schemas.microsoft.com/office/drawing/2014/main" id="{38504134-51FE-4B4A-BCD1-315B1D5B35F9}"/>
              </a:ext>
            </a:extLst>
          </p:cNvPr>
          <p:cNvSpPr/>
          <p:nvPr/>
        </p:nvSpPr>
        <p:spPr>
          <a:xfrm>
            <a:off x="116549" y="1366040"/>
            <a:ext cx="1906219" cy="1115738"/>
          </a:xfrm>
          <a:prstGeom prst="rect">
            <a:avLst/>
          </a:prstGeom>
          <a:gradFill>
            <a:gsLst>
              <a:gs pos="100000">
                <a:schemeClr val="accent2">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bg1"/>
                </a:solidFill>
                <a:effectLst>
                  <a:outerShdw blurRad="38100" dist="25400" dir="5400000" algn="ctr" rotWithShape="0">
                    <a:srgbClr val="6E747A">
                      <a:alpha val="43000"/>
                    </a:srgbClr>
                  </a:outerShdw>
                </a:effectLst>
              </a:rPr>
              <a:t>INTRODUCTION</a:t>
            </a:r>
          </a:p>
        </p:txBody>
      </p:sp>
      <p:sp>
        <p:nvSpPr>
          <p:cNvPr id="29" name="Rectangle 28">
            <a:extLst>
              <a:ext uri="{FF2B5EF4-FFF2-40B4-BE49-F238E27FC236}">
                <a16:creationId xmlns:a16="http://schemas.microsoft.com/office/drawing/2014/main" id="{EE2C435E-85E8-E94C-8E5F-64DFEE734290}"/>
              </a:ext>
            </a:extLst>
          </p:cNvPr>
          <p:cNvSpPr/>
          <p:nvPr/>
        </p:nvSpPr>
        <p:spPr>
          <a:xfrm>
            <a:off x="7341836" y="1356158"/>
            <a:ext cx="2110647" cy="1110545"/>
          </a:xfrm>
          <a:prstGeom prst="rect">
            <a:avLst/>
          </a:prstGeom>
          <a:gradFill>
            <a:gsLst>
              <a:gs pos="100000">
                <a:schemeClr val="accent2">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bg1"/>
                </a:solidFill>
                <a:effectLst>
                  <a:outerShdw blurRad="38100" dist="25400" dir="5400000" algn="ctr" rotWithShape="0">
                    <a:srgbClr val="6E747A">
                      <a:alpha val="43000"/>
                    </a:srgbClr>
                  </a:outerShdw>
                </a:effectLst>
              </a:rPr>
              <a:t>DISCUSSION</a:t>
            </a:r>
          </a:p>
        </p:txBody>
      </p:sp>
      <p:sp>
        <p:nvSpPr>
          <p:cNvPr id="42" name="Rectangle 41">
            <a:extLst>
              <a:ext uri="{FF2B5EF4-FFF2-40B4-BE49-F238E27FC236}">
                <a16:creationId xmlns:a16="http://schemas.microsoft.com/office/drawing/2014/main" id="{844958EF-4E70-814C-BDC7-0C471D02D918}"/>
              </a:ext>
            </a:extLst>
          </p:cNvPr>
          <p:cNvSpPr/>
          <p:nvPr/>
        </p:nvSpPr>
        <p:spPr>
          <a:xfrm>
            <a:off x="9871463" y="1356158"/>
            <a:ext cx="2231748" cy="1110545"/>
          </a:xfrm>
          <a:prstGeom prst="rect">
            <a:avLst/>
          </a:prstGeom>
          <a:gradFill>
            <a:gsLst>
              <a:gs pos="100000">
                <a:schemeClr val="accent2">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bg1"/>
                </a:solidFill>
                <a:effectLst>
                  <a:outerShdw blurRad="38100" dist="25400" dir="5400000" algn="ctr" rotWithShape="0">
                    <a:srgbClr val="6E747A">
                      <a:alpha val="43000"/>
                    </a:srgbClr>
                  </a:outerShdw>
                </a:effectLst>
              </a:rPr>
              <a:t>CONCLUSION</a:t>
            </a:r>
          </a:p>
        </p:txBody>
      </p:sp>
      <p:sp>
        <p:nvSpPr>
          <p:cNvPr id="3" name="TextBox 2">
            <a:extLst>
              <a:ext uri="{FF2B5EF4-FFF2-40B4-BE49-F238E27FC236}">
                <a16:creationId xmlns:a16="http://schemas.microsoft.com/office/drawing/2014/main" id="{B2AA193C-F106-394D-A2A1-5CC2E6F66C28}"/>
              </a:ext>
            </a:extLst>
          </p:cNvPr>
          <p:cNvSpPr txBox="1"/>
          <p:nvPr/>
        </p:nvSpPr>
        <p:spPr>
          <a:xfrm>
            <a:off x="31592" y="2700507"/>
            <a:ext cx="2546751" cy="1908215"/>
          </a:xfrm>
          <a:prstGeom prst="rect">
            <a:avLst/>
          </a:prstGeom>
          <a:noFill/>
        </p:spPr>
        <p:txBody>
          <a:bodyPr wrap="square" rtlCol="0">
            <a:spAutoFit/>
          </a:bodyPr>
          <a:lstStyle/>
          <a:p>
            <a:pPr marL="285750" indent="-285750">
              <a:buFont typeface="Arial" panose="020B0604020202020204" pitchFamily="34" charset="0"/>
              <a:buChar char="•"/>
            </a:pPr>
            <a:r>
              <a:rPr lang="en-GB" sz="2000" b="1" dirty="0">
                <a:solidFill>
                  <a:schemeClr val="bg1"/>
                </a:solidFill>
                <a:latin typeface="Bell MT" panose="02020503060305020303" pitchFamily="18" charset="77"/>
              </a:rPr>
              <a:t>Ideally 1 page</a:t>
            </a:r>
          </a:p>
          <a:p>
            <a:pPr marL="285750" indent="-285750">
              <a:buFont typeface="Arial" panose="020B0604020202020204" pitchFamily="34" charset="0"/>
              <a:buChar char="•"/>
            </a:pPr>
            <a:r>
              <a:rPr lang="en-GB" sz="2000" b="1" dirty="0">
                <a:solidFill>
                  <a:schemeClr val="bg1"/>
                </a:solidFill>
                <a:latin typeface="Bell MT" panose="02020503060305020303" pitchFamily="18" charset="77"/>
              </a:rPr>
              <a:t>300-450 words (~10-15%)</a:t>
            </a:r>
          </a:p>
          <a:p>
            <a:pPr marL="285750" indent="-285750">
              <a:buFont typeface="Arial" panose="020B0604020202020204" pitchFamily="34" charset="0"/>
              <a:buChar char="•"/>
            </a:pPr>
            <a:r>
              <a:rPr lang="en-GB" sz="2000" b="1" dirty="0">
                <a:solidFill>
                  <a:schemeClr val="bg1"/>
                </a:solidFill>
                <a:latin typeface="Bell MT" panose="02020503060305020303" pitchFamily="18" charset="77"/>
              </a:rPr>
              <a:t>2-4 paragraphs </a:t>
            </a:r>
          </a:p>
          <a:p>
            <a:pPr marL="285750" indent="-285750">
              <a:buFont typeface="Arial" panose="020B0604020202020204" pitchFamily="34" charset="0"/>
              <a:buChar char="•"/>
            </a:pPr>
            <a:r>
              <a:rPr lang="en-GB" sz="2000" b="1" dirty="0">
                <a:solidFill>
                  <a:schemeClr val="bg1"/>
                </a:solidFill>
                <a:latin typeface="Bell MT" panose="02020503060305020303" pitchFamily="18" charset="77"/>
              </a:rPr>
              <a:t>5-10 references</a:t>
            </a:r>
          </a:p>
          <a:p>
            <a:endParaRPr lang="en-US" dirty="0"/>
          </a:p>
        </p:txBody>
      </p:sp>
      <p:sp>
        <p:nvSpPr>
          <p:cNvPr id="43" name="TextBox 42">
            <a:extLst>
              <a:ext uri="{FF2B5EF4-FFF2-40B4-BE49-F238E27FC236}">
                <a16:creationId xmlns:a16="http://schemas.microsoft.com/office/drawing/2014/main" id="{D85FB3A4-7D8C-5241-B82D-F92F9610131D}"/>
              </a:ext>
            </a:extLst>
          </p:cNvPr>
          <p:cNvSpPr txBox="1"/>
          <p:nvPr/>
        </p:nvSpPr>
        <p:spPr>
          <a:xfrm>
            <a:off x="2386331" y="2713664"/>
            <a:ext cx="2713324" cy="2554545"/>
          </a:xfrm>
          <a:prstGeom prst="rect">
            <a:avLst/>
          </a:prstGeom>
          <a:noFill/>
        </p:spPr>
        <p:txBody>
          <a:bodyPr wrap="square" rtlCol="0">
            <a:spAutoFit/>
          </a:bodyPr>
          <a:lstStyle/>
          <a:p>
            <a:pPr marL="342900" indent="-342900">
              <a:buFont typeface="Arial" panose="020B0604020202020204" pitchFamily="34" charset="0"/>
              <a:buChar char="•"/>
            </a:pPr>
            <a:r>
              <a:rPr lang="en-GB" sz="2000" b="1" dirty="0">
                <a:solidFill>
                  <a:schemeClr val="bg1"/>
                </a:solidFill>
                <a:latin typeface="Bell MT" panose="02020503060305020303" pitchFamily="18" charset="77"/>
              </a:rPr>
              <a:t>~2-3 pages (possibly more in experimental studies) </a:t>
            </a:r>
          </a:p>
          <a:p>
            <a:pPr marL="342900" indent="-342900">
              <a:buFont typeface="Arial" panose="020B0604020202020204" pitchFamily="34" charset="0"/>
              <a:buChar char="•"/>
            </a:pPr>
            <a:r>
              <a:rPr lang="en-GB" sz="2000" b="1" dirty="0">
                <a:solidFill>
                  <a:schemeClr val="bg1"/>
                </a:solidFill>
                <a:latin typeface="Bell MT" panose="02020503060305020303" pitchFamily="18" charset="77"/>
              </a:rPr>
              <a:t>600-750 words (~20-25%)</a:t>
            </a:r>
          </a:p>
          <a:p>
            <a:pPr marL="342900" indent="-342900">
              <a:buFont typeface="Arial" panose="020B0604020202020204" pitchFamily="34" charset="0"/>
              <a:buChar char="•"/>
            </a:pPr>
            <a:r>
              <a:rPr lang="en-GB" sz="2000" b="1" dirty="0">
                <a:solidFill>
                  <a:schemeClr val="bg1"/>
                </a:solidFill>
                <a:latin typeface="Bell MT" panose="02020503060305020303" pitchFamily="18" charset="77"/>
              </a:rPr>
              <a:t>6-9 paragraphs</a:t>
            </a:r>
          </a:p>
          <a:p>
            <a:pPr marL="342900" indent="-342900">
              <a:buFont typeface="Arial" panose="020B0604020202020204" pitchFamily="34" charset="0"/>
              <a:buChar char="•"/>
            </a:pPr>
            <a:r>
              <a:rPr lang="en-GB" sz="2000" b="1" dirty="0">
                <a:solidFill>
                  <a:schemeClr val="bg1"/>
                </a:solidFill>
                <a:latin typeface="Bell MT" panose="02020503060305020303" pitchFamily="18" charset="77"/>
              </a:rPr>
              <a:t>5-15 references</a:t>
            </a:r>
          </a:p>
        </p:txBody>
      </p:sp>
      <p:sp>
        <p:nvSpPr>
          <p:cNvPr id="4" name="TextBox 3">
            <a:extLst>
              <a:ext uri="{FF2B5EF4-FFF2-40B4-BE49-F238E27FC236}">
                <a16:creationId xmlns:a16="http://schemas.microsoft.com/office/drawing/2014/main" id="{6392A934-C099-5B49-992A-CF8EE21213D0}"/>
              </a:ext>
            </a:extLst>
          </p:cNvPr>
          <p:cNvSpPr txBox="1"/>
          <p:nvPr/>
        </p:nvSpPr>
        <p:spPr>
          <a:xfrm>
            <a:off x="4878741" y="2700507"/>
            <a:ext cx="2372179" cy="2215991"/>
          </a:xfrm>
          <a:prstGeom prst="rect">
            <a:avLst/>
          </a:prstGeom>
          <a:noFill/>
        </p:spPr>
        <p:txBody>
          <a:bodyPr wrap="square" rtlCol="0">
            <a:spAutoFit/>
          </a:bodyPr>
          <a:lstStyle/>
          <a:p>
            <a:pPr marL="342900" indent="-342900">
              <a:buFont typeface="Arial" panose="020B0604020202020204" pitchFamily="34" charset="0"/>
              <a:buChar char="•"/>
            </a:pPr>
            <a:r>
              <a:rPr lang="en-GB" sz="2000" b="1" dirty="0">
                <a:solidFill>
                  <a:schemeClr val="bg1"/>
                </a:solidFill>
                <a:latin typeface="Bell MT" panose="02020503060305020303" pitchFamily="18" charset="77"/>
              </a:rPr>
              <a:t>~2-3 pages </a:t>
            </a:r>
          </a:p>
          <a:p>
            <a:pPr marL="342900" indent="-342900">
              <a:buFont typeface="Arial" panose="020B0604020202020204" pitchFamily="34" charset="0"/>
              <a:buChar char="•"/>
            </a:pPr>
            <a:r>
              <a:rPr lang="en-GB" sz="2000" b="1" dirty="0">
                <a:solidFill>
                  <a:schemeClr val="bg1"/>
                </a:solidFill>
                <a:latin typeface="Bell MT" panose="02020503060305020303" pitchFamily="18" charset="77"/>
              </a:rPr>
              <a:t>~750-900 words (~25-30%)</a:t>
            </a:r>
          </a:p>
          <a:p>
            <a:pPr marL="342900" indent="-342900">
              <a:buFont typeface="Arial" panose="020B0604020202020204" pitchFamily="34" charset="0"/>
              <a:buChar char="•"/>
            </a:pPr>
            <a:r>
              <a:rPr lang="en-GB" sz="2000" b="1" dirty="0">
                <a:solidFill>
                  <a:schemeClr val="bg1"/>
                </a:solidFill>
                <a:latin typeface="Bell MT" panose="02020503060305020303" pitchFamily="18" charset="77"/>
              </a:rPr>
              <a:t>4-9 paragraphs</a:t>
            </a:r>
          </a:p>
          <a:p>
            <a:pPr marL="342900" indent="-342900">
              <a:buFont typeface="Arial" panose="020B0604020202020204" pitchFamily="34" charset="0"/>
              <a:buChar char="•"/>
            </a:pPr>
            <a:r>
              <a:rPr lang="en-GB" sz="2000" b="1" dirty="0">
                <a:solidFill>
                  <a:schemeClr val="bg1"/>
                </a:solidFill>
                <a:latin typeface="Bell MT" panose="02020503060305020303" pitchFamily="18" charset="77"/>
              </a:rPr>
              <a:t>Usually no references</a:t>
            </a:r>
          </a:p>
          <a:p>
            <a:endParaRPr lang="en-US" dirty="0"/>
          </a:p>
        </p:txBody>
      </p:sp>
      <p:sp>
        <p:nvSpPr>
          <p:cNvPr id="44" name="TextBox 43">
            <a:extLst>
              <a:ext uri="{FF2B5EF4-FFF2-40B4-BE49-F238E27FC236}">
                <a16:creationId xmlns:a16="http://schemas.microsoft.com/office/drawing/2014/main" id="{213C114F-FED4-CA4B-AAAF-4565004B64CF}"/>
              </a:ext>
            </a:extLst>
          </p:cNvPr>
          <p:cNvSpPr txBox="1"/>
          <p:nvPr/>
        </p:nvSpPr>
        <p:spPr>
          <a:xfrm>
            <a:off x="7313260" y="2707416"/>
            <a:ext cx="2534087" cy="2831544"/>
          </a:xfrm>
          <a:prstGeom prst="rect">
            <a:avLst/>
          </a:prstGeom>
          <a:noFill/>
        </p:spPr>
        <p:txBody>
          <a:bodyPr wrap="square" rtlCol="0">
            <a:spAutoFit/>
          </a:bodyPr>
          <a:lstStyle/>
          <a:p>
            <a:pPr marL="342900" indent="-342900">
              <a:buFont typeface="Arial" panose="020B0604020202020204" pitchFamily="34" charset="0"/>
              <a:buChar char="•"/>
            </a:pPr>
            <a:r>
              <a:rPr lang="en-GB" sz="2000" b="1" dirty="0">
                <a:solidFill>
                  <a:schemeClr val="bg1"/>
                </a:solidFill>
                <a:latin typeface="Bell MT" panose="02020503060305020303" pitchFamily="18" charset="77"/>
              </a:rPr>
              <a:t>~3-4 pages </a:t>
            </a:r>
          </a:p>
          <a:p>
            <a:pPr marL="342900" indent="-342900">
              <a:buFont typeface="Arial" panose="020B0604020202020204" pitchFamily="34" charset="0"/>
              <a:buChar char="•"/>
            </a:pPr>
            <a:r>
              <a:rPr lang="en-GB" sz="2000" b="1" dirty="0">
                <a:solidFill>
                  <a:schemeClr val="bg1"/>
                </a:solidFill>
                <a:latin typeface="Bell MT" panose="02020503060305020303" pitchFamily="18" charset="77"/>
              </a:rPr>
              <a:t>1000-1200 words (~35-40%) </a:t>
            </a:r>
          </a:p>
          <a:p>
            <a:pPr marL="342900" indent="-342900">
              <a:buFont typeface="Arial" panose="020B0604020202020204" pitchFamily="34" charset="0"/>
              <a:buChar char="•"/>
            </a:pPr>
            <a:r>
              <a:rPr lang="en-GB" sz="2000" b="1" dirty="0">
                <a:solidFill>
                  <a:srgbClr val="C00000"/>
                </a:solidFill>
                <a:latin typeface="Bell MT" panose="02020503060305020303" pitchFamily="18" charset="77"/>
              </a:rPr>
              <a:t>usually the most extensive part of the manuscript </a:t>
            </a:r>
          </a:p>
          <a:p>
            <a:pPr marL="342900" indent="-342900">
              <a:buFont typeface="Arial" panose="020B0604020202020204" pitchFamily="34" charset="0"/>
              <a:buChar char="•"/>
            </a:pPr>
            <a:r>
              <a:rPr lang="en-GB" sz="2000" b="1" dirty="0">
                <a:solidFill>
                  <a:schemeClr val="bg1"/>
                </a:solidFill>
                <a:latin typeface="Bell MT" panose="02020503060305020303" pitchFamily="18" charset="77"/>
              </a:rPr>
              <a:t>6-8 paragraphs</a:t>
            </a:r>
          </a:p>
          <a:p>
            <a:pPr marL="342900" indent="-342900">
              <a:buFont typeface="Arial" panose="020B0604020202020204" pitchFamily="34" charset="0"/>
              <a:buChar char="•"/>
            </a:pPr>
            <a:r>
              <a:rPr lang="en-GB" sz="2000" b="1" dirty="0">
                <a:solidFill>
                  <a:schemeClr val="bg1"/>
                </a:solidFill>
                <a:latin typeface="Bell MT" panose="02020503060305020303" pitchFamily="18" charset="77"/>
              </a:rPr>
              <a:t>10-20 references</a:t>
            </a:r>
          </a:p>
          <a:p>
            <a:endParaRPr lang="en-US" b="1" dirty="0">
              <a:solidFill>
                <a:schemeClr val="bg1"/>
              </a:solidFill>
              <a:latin typeface="Bell MT" panose="02020503060305020303" pitchFamily="18" charset="77"/>
            </a:endParaRPr>
          </a:p>
        </p:txBody>
      </p:sp>
      <p:sp>
        <p:nvSpPr>
          <p:cNvPr id="5" name="Rectangle 4">
            <a:extLst>
              <a:ext uri="{FF2B5EF4-FFF2-40B4-BE49-F238E27FC236}">
                <a16:creationId xmlns:a16="http://schemas.microsoft.com/office/drawing/2014/main" id="{A3948AC8-24C4-174A-8B66-616FB0EDCF0E}"/>
              </a:ext>
            </a:extLst>
          </p:cNvPr>
          <p:cNvSpPr/>
          <p:nvPr/>
        </p:nvSpPr>
        <p:spPr>
          <a:xfrm>
            <a:off x="9871463" y="2674180"/>
            <a:ext cx="2469690" cy="3308598"/>
          </a:xfrm>
          <a:prstGeom prst="rect">
            <a:avLst/>
          </a:prstGeom>
        </p:spPr>
        <p:txBody>
          <a:bodyPr wrap="square">
            <a:spAutoFit/>
          </a:bodyPr>
          <a:lstStyle/>
          <a:p>
            <a:pPr marL="342900" indent="-342900">
              <a:buFont typeface="Arial" panose="020B0604020202020204" pitchFamily="34" charset="0"/>
              <a:buChar char="•"/>
            </a:pPr>
            <a:r>
              <a:rPr lang="en-GB" sz="1900" b="1" dirty="0">
                <a:solidFill>
                  <a:schemeClr val="bg1"/>
                </a:solidFill>
                <a:latin typeface="Bell MT" panose="02020503060305020303" pitchFamily="18" charset="77"/>
              </a:rPr>
              <a:t>~one-third to half a page</a:t>
            </a:r>
          </a:p>
          <a:p>
            <a:pPr marL="342900" indent="-342900">
              <a:buFont typeface="Arial" panose="020B0604020202020204" pitchFamily="34" charset="0"/>
              <a:buChar char="•"/>
            </a:pPr>
            <a:r>
              <a:rPr lang="en-GB" sz="1900" b="1" dirty="0">
                <a:solidFill>
                  <a:schemeClr val="bg1"/>
                </a:solidFill>
                <a:latin typeface="Bell MT" panose="02020503060305020303" pitchFamily="18" charset="77"/>
              </a:rPr>
              <a:t>250-300 words (~10%)</a:t>
            </a:r>
          </a:p>
          <a:p>
            <a:pPr marL="342900" indent="-342900">
              <a:buFont typeface="Arial" panose="020B0604020202020204" pitchFamily="34" charset="0"/>
              <a:buChar char="•"/>
            </a:pPr>
            <a:r>
              <a:rPr lang="en-GB" sz="1900" b="1" dirty="0">
                <a:solidFill>
                  <a:schemeClr val="bg1"/>
                </a:solidFill>
                <a:latin typeface="Bell MT" panose="02020503060305020303" pitchFamily="18" charset="77"/>
              </a:rPr>
              <a:t>1 paragraph</a:t>
            </a:r>
          </a:p>
          <a:p>
            <a:pPr marL="342900" indent="-342900">
              <a:buFont typeface="Arial" panose="020B0604020202020204" pitchFamily="34" charset="0"/>
              <a:buChar char="•"/>
            </a:pPr>
            <a:r>
              <a:rPr lang="en-GB" sz="1900" b="1" dirty="0">
                <a:solidFill>
                  <a:schemeClr val="bg1"/>
                </a:solidFill>
                <a:latin typeface="Bell MT" panose="02020503060305020303" pitchFamily="18" charset="77"/>
              </a:rPr>
              <a:t>No references</a:t>
            </a:r>
          </a:p>
          <a:p>
            <a:pPr marL="342900" indent="-342900">
              <a:buFont typeface="Arial" panose="020B0604020202020204" pitchFamily="34" charset="0"/>
              <a:buChar char="•"/>
            </a:pPr>
            <a:r>
              <a:rPr lang="en-GB" sz="1900" b="1" dirty="0">
                <a:solidFill>
                  <a:srgbClr val="C00000"/>
                </a:solidFill>
                <a:latin typeface="Bell MT" panose="02020503060305020303" pitchFamily="18" charset="77"/>
              </a:rPr>
              <a:t>Sometimes not required – check journal instructions</a:t>
            </a:r>
          </a:p>
          <a:p>
            <a:pPr marL="342900" indent="-342900">
              <a:buFont typeface="Arial" panose="020B0604020202020204" pitchFamily="34" charset="0"/>
              <a:buChar char="•"/>
            </a:pPr>
            <a:endParaRPr lang="en-GB" sz="1900" b="1" dirty="0">
              <a:solidFill>
                <a:schemeClr val="bg1"/>
              </a:solidFill>
              <a:latin typeface="Bell MT" panose="02020503060305020303" pitchFamily="18" charset="77"/>
            </a:endParaRPr>
          </a:p>
        </p:txBody>
      </p:sp>
      <p:sp>
        <p:nvSpPr>
          <p:cNvPr id="8" name="TextBox 7">
            <a:extLst>
              <a:ext uri="{FF2B5EF4-FFF2-40B4-BE49-F238E27FC236}">
                <a16:creationId xmlns:a16="http://schemas.microsoft.com/office/drawing/2014/main" id="{40288635-5593-DD44-9A11-2F7CACA23F23}"/>
              </a:ext>
            </a:extLst>
          </p:cNvPr>
          <p:cNvSpPr txBox="1"/>
          <p:nvPr/>
        </p:nvSpPr>
        <p:spPr>
          <a:xfrm>
            <a:off x="2345431" y="5771887"/>
            <a:ext cx="7984307" cy="830997"/>
          </a:xfrm>
          <a:prstGeom prst="rect">
            <a:avLst/>
          </a:prstGeom>
          <a:noFill/>
        </p:spPr>
        <p:txBody>
          <a:bodyPr wrap="square" rtlCol="0">
            <a:spAutoFit/>
          </a:bodyPr>
          <a:lstStyle/>
          <a:p>
            <a:r>
              <a:rPr lang="en-US" sz="2800" b="1" dirty="0">
                <a:solidFill>
                  <a:schemeClr val="bg1"/>
                </a:solidFill>
                <a:latin typeface="Bell MT" panose="02020503060305020303" pitchFamily="18" charset="77"/>
              </a:rPr>
              <a:t>Estimates based on a 3000-word limit manuscript</a:t>
            </a:r>
          </a:p>
          <a:p>
            <a:pPr algn="ctr"/>
            <a:r>
              <a:rPr lang="en-GB" sz="2000" b="1" dirty="0">
                <a:solidFill>
                  <a:schemeClr val="bg1"/>
                </a:solidFill>
                <a:latin typeface="Bell MT" panose="02020503060305020303" pitchFamily="18" charset="77"/>
              </a:rPr>
              <a:t>Using conventional page margins, a 1.5 line spacing and font size 11.</a:t>
            </a:r>
            <a:endParaRPr lang="en-US" sz="2000" b="1" dirty="0">
              <a:solidFill>
                <a:schemeClr val="bg1"/>
              </a:solidFill>
              <a:latin typeface="Bell MT" panose="02020503060305020303" pitchFamily="18" charset="77"/>
            </a:endParaRPr>
          </a:p>
        </p:txBody>
      </p:sp>
      <p:sp>
        <p:nvSpPr>
          <p:cNvPr id="45" name="Title 1">
            <a:extLst>
              <a:ext uri="{FF2B5EF4-FFF2-40B4-BE49-F238E27FC236}">
                <a16:creationId xmlns:a16="http://schemas.microsoft.com/office/drawing/2014/main" id="{C62B30BB-BA2A-8049-B959-B8A07E41BE2E}"/>
              </a:ext>
            </a:extLst>
          </p:cNvPr>
          <p:cNvSpPr txBox="1">
            <a:spLocks/>
          </p:cNvSpPr>
          <p:nvPr/>
        </p:nvSpPr>
        <p:spPr>
          <a:xfrm>
            <a:off x="576373" y="32414"/>
            <a:ext cx="10684441"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FFFF"/>
                </a:solidFill>
                <a:latin typeface="Britannic Bold" panose="020B0903060703020204" pitchFamily="34" charset="77"/>
              </a:rPr>
              <a:t>PARTITIONING YOUR MANUSCRIPT</a:t>
            </a:r>
            <a:endParaRPr lang="en-US" sz="4000" dirty="0">
              <a:solidFill>
                <a:srgbClr val="FFFFFF"/>
              </a:solidFill>
            </a:endParaRPr>
          </a:p>
        </p:txBody>
      </p:sp>
    </p:spTree>
    <p:extLst>
      <p:ext uri="{BB962C8B-B14F-4D97-AF65-F5344CB8AC3E}">
        <p14:creationId xmlns:p14="http://schemas.microsoft.com/office/powerpoint/2010/main" val="2875353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15" name="Picture 14" descr="A picture containing room, blue, sign, white&#10;&#10;Description automatically generated">
            <a:extLst>
              <a:ext uri="{FF2B5EF4-FFF2-40B4-BE49-F238E27FC236}">
                <a16:creationId xmlns:a16="http://schemas.microsoft.com/office/drawing/2014/main" id="{6276A728-FD2F-5E42-A9B9-CA5DC5A56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23" name="Picture 22" descr="A picture containing room, blue, sign, white&#10;&#10;Description automatically generated">
            <a:extLst>
              <a:ext uri="{FF2B5EF4-FFF2-40B4-BE49-F238E27FC236}">
                <a16:creationId xmlns:a16="http://schemas.microsoft.com/office/drawing/2014/main" id="{79A7C593-1F1B-6F49-B1BC-BC456DFD45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sp>
        <p:nvSpPr>
          <p:cNvPr id="21" name="Rectangle 20">
            <a:extLst>
              <a:ext uri="{FF2B5EF4-FFF2-40B4-BE49-F238E27FC236}">
                <a16:creationId xmlns:a16="http://schemas.microsoft.com/office/drawing/2014/main" id="{12F8B049-4B2F-104E-92C3-AC5035C99F5C}"/>
              </a:ext>
            </a:extLst>
          </p:cNvPr>
          <p:cNvSpPr/>
          <p:nvPr/>
        </p:nvSpPr>
        <p:spPr>
          <a:xfrm>
            <a:off x="1212147" y="1271588"/>
            <a:ext cx="10501317" cy="5746803"/>
          </a:xfrm>
          <a:prstGeom prst="rect">
            <a:avLst/>
          </a:prstGeom>
        </p:spPr>
        <p:txBody>
          <a:bodyPr vert="horz" lIns="91440" tIns="45720" rIns="91440" bIns="45720" rtlCol="0" anchor="ctr">
            <a:normAutofit/>
          </a:bodyPr>
          <a:lstStyle/>
          <a:p>
            <a:pPr marL="457200" indent="-457200">
              <a:lnSpc>
                <a:spcPct val="150000"/>
              </a:lnSpc>
              <a:buFont typeface="Arial" panose="020B0604020202020204" pitchFamily="34" charset="0"/>
              <a:buChar char="•"/>
            </a:pPr>
            <a:r>
              <a:rPr lang="en-US" sz="2200" dirty="0">
                <a:solidFill>
                  <a:schemeClr val="bg1"/>
                </a:solidFill>
                <a:latin typeface="Helvetica" pitchFamily="2" charset="0"/>
              </a:rPr>
              <a:t>Use simple language – avoid unnecessarily complex words or terms</a:t>
            </a:r>
          </a:p>
          <a:p>
            <a:pPr marL="457200" indent="-457200">
              <a:lnSpc>
                <a:spcPct val="150000"/>
              </a:lnSpc>
              <a:buFont typeface="Arial" panose="020B0604020202020204" pitchFamily="34" charset="0"/>
              <a:buChar char="•"/>
            </a:pPr>
            <a:r>
              <a:rPr lang="en-US" sz="2200" dirty="0">
                <a:solidFill>
                  <a:schemeClr val="bg1"/>
                </a:solidFill>
                <a:latin typeface="Helvetica" pitchFamily="2" charset="0"/>
              </a:rPr>
              <a:t>Avoid long sentences</a:t>
            </a:r>
          </a:p>
          <a:p>
            <a:pPr marL="457200" indent="-457200">
              <a:lnSpc>
                <a:spcPct val="150000"/>
              </a:lnSpc>
              <a:buFont typeface="Arial" panose="020B0604020202020204" pitchFamily="34" charset="0"/>
              <a:buChar char="•"/>
            </a:pPr>
            <a:r>
              <a:rPr lang="en-US" sz="2200" dirty="0">
                <a:solidFill>
                  <a:schemeClr val="bg1"/>
                </a:solidFill>
                <a:latin typeface="Helvetica" pitchFamily="2" charset="0"/>
              </a:rPr>
              <a:t>Define all abbreviations at first use</a:t>
            </a:r>
          </a:p>
          <a:p>
            <a:pPr marL="457200" indent="-457200">
              <a:lnSpc>
                <a:spcPct val="150000"/>
              </a:lnSpc>
              <a:buFont typeface="Arial" panose="020B0604020202020204" pitchFamily="34" charset="0"/>
              <a:buChar char="•"/>
            </a:pPr>
            <a:r>
              <a:rPr lang="en-US" sz="2200" dirty="0">
                <a:solidFill>
                  <a:schemeClr val="bg1"/>
                </a:solidFill>
                <a:latin typeface="Helvetica" pitchFamily="2" charset="0"/>
              </a:rPr>
              <a:t>Avoid unnecessary repetitions, but restate important information (e.g. why your work is important in intro, discussion and conclusion)</a:t>
            </a:r>
          </a:p>
          <a:p>
            <a:pPr marL="457200" indent="-457200">
              <a:lnSpc>
                <a:spcPct val="150000"/>
              </a:lnSpc>
              <a:buFont typeface="Arial" panose="020B0604020202020204" pitchFamily="34" charset="0"/>
              <a:buChar char="•"/>
            </a:pPr>
            <a:r>
              <a:rPr lang="en-US" sz="2200" dirty="0">
                <a:solidFill>
                  <a:schemeClr val="bg1"/>
                </a:solidFill>
                <a:latin typeface="Helvetica" pitchFamily="2" charset="0"/>
              </a:rPr>
              <a:t>Go straight to the point</a:t>
            </a:r>
          </a:p>
          <a:p>
            <a:pPr marL="457200" indent="-457200">
              <a:lnSpc>
                <a:spcPct val="150000"/>
              </a:lnSpc>
              <a:buFont typeface="Arial" panose="020B0604020202020204" pitchFamily="34" charset="0"/>
              <a:buChar char="•"/>
            </a:pPr>
            <a:r>
              <a:rPr lang="en-US" sz="2200" b="1" dirty="0">
                <a:solidFill>
                  <a:srgbClr val="C00000"/>
                </a:solidFill>
                <a:latin typeface="Helvetica" pitchFamily="2" charset="0"/>
              </a:rPr>
              <a:t>DO NOT PLAGIARISE!!!</a:t>
            </a:r>
          </a:p>
          <a:p>
            <a:pPr marL="457200" indent="-457200">
              <a:lnSpc>
                <a:spcPct val="150000"/>
              </a:lnSpc>
              <a:buFont typeface="Arial" panose="020B0604020202020204" pitchFamily="34" charset="0"/>
              <a:buChar char="•"/>
            </a:pPr>
            <a:r>
              <a:rPr lang="en-US" sz="2200" dirty="0">
                <a:solidFill>
                  <a:schemeClr val="bg1"/>
                </a:solidFill>
                <a:latin typeface="Helvetica" pitchFamily="2" charset="0"/>
              </a:rPr>
              <a:t>Do not leave the reader with questions on their mind</a:t>
            </a:r>
          </a:p>
          <a:p>
            <a:pPr marL="457200" indent="-457200">
              <a:lnSpc>
                <a:spcPct val="150000"/>
              </a:lnSpc>
              <a:buFont typeface="Arial" panose="020B0604020202020204" pitchFamily="34" charset="0"/>
              <a:buChar char="•"/>
            </a:pPr>
            <a:r>
              <a:rPr lang="en-US" sz="2200" b="1" dirty="0">
                <a:solidFill>
                  <a:srgbClr val="C00000"/>
                </a:solidFill>
                <a:latin typeface="Helvetica" pitchFamily="2" charset="0"/>
              </a:rPr>
              <a:t>PROOFREAD</a:t>
            </a:r>
            <a:r>
              <a:rPr lang="en-US" sz="2200" dirty="0">
                <a:solidFill>
                  <a:schemeClr val="accent5">
                    <a:lumMod val="50000"/>
                  </a:schemeClr>
                </a:solidFill>
                <a:latin typeface="Helvetica" pitchFamily="2" charset="0"/>
              </a:rPr>
              <a:t> </a:t>
            </a:r>
            <a:r>
              <a:rPr lang="en-US" sz="2200" dirty="0">
                <a:solidFill>
                  <a:schemeClr val="bg1"/>
                </a:solidFill>
                <a:latin typeface="Helvetica" pitchFamily="2" charset="0"/>
              </a:rPr>
              <a:t>for spelling and grammatical errors</a:t>
            </a:r>
          </a:p>
          <a:p>
            <a:pPr marL="457200" indent="-457200">
              <a:lnSpc>
                <a:spcPct val="150000"/>
              </a:lnSpc>
              <a:buFont typeface="Arial" panose="020B0604020202020204" pitchFamily="34" charset="0"/>
              <a:buChar char="•"/>
            </a:pPr>
            <a:endParaRPr lang="en-US" sz="1600" dirty="0">
              <a:latin typeface="Helvetica" pitchFamily="2" charset="0"/>
            </a:endParaRPr>
          </a:p>
          <a:p>
            <a:pPr marL="342900" lvl="0" indent="-228600">
              <a:lnSpc>
                <a:spcPct val="90000"/>
              </a:lnSpc>
              <a:spcAft>
                <a:spcPts val="600"/>
              </a:spcAft>
              <a:buFont typeface="Arial" panose="020B0604020202020204" pitchFamily="34" charset="0"/>
              <a:buChar char="•"/>
            </a:pPr>
            <a:endParaRPr lang="en-US" sz="2400" dirty="0"/>
          </a:p>
        </p:txBody>
      </p:sp>
      <p:sp>
        <p:nvSpPr>
          <p:cNvPr id="33" name="Title 1">
            <a:extLst>
              <a:ext uri="{FF2B5EF4-FFF2-40B4-BE49-F238E27FC236}">
                <a16:creationId xmlns:a16="http://schemas.microsoft.com/office/drawing/2014/main" id="{5DE90523-C95D-6542-A2B8-52B9440DD412}"/>
              </a:ext>
            </a:extLst>
          </p:cNvPr>
          <p:cNvSpPr txBox="1">
            <a:spLocks/>
          </p:cNvSpPr>
          <p:nvPr/>
        </p:nvSpPr>
        <p:spPr>
          <a:xfrm>
            <a:off x="664535" y="360280"/>
            <a:ext cx="10684441"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FFFF"/>
                </a:solidFill>
                <a:latin typeface="Britannic Bold" panose="020B0903060703020204" pitchFamily="34" charset="77"/>
              </a:rPr>
              <a:t>BEST PRACTICES WHEN WRITING FOR PUBLICATION</a:t>
            </a:r>
            <a:br>
              <a:rPr lang="en-US" sz="4000" b="1" dirty="0">
                <a:solidFill>
                  <a:srgbClr val="FFFFFF"/>
                </a:solidFill>
              </a:rPr>
            </a:br>
            <a:endParaRPr lang="en-US" sz="4000" dirty="0">
              <a:solidFill>
                <a:srgbClr val="FFFFFF"/>
              </a:solidFill>
            </a:endParaRPr>
          </a:p>
        </p:txBody>
      </p:sp>
      <p:pic>
        <p:nvPicPr>
          <p:cNvPr id="16386" name="Picture 2" descr="Blue Tick Icon - Success Icon Png, Transparent Png , Transparent Png Image  - PNGitem">
            <a:extLst>
              <a:ext uri="{FF2B5EF4-FFF2-40B4-BE49-F238E27FC236}">
                <a16:creationId xmlns:a16="http://schemas.microsoft.com/office/drawing/2014/main" id="{46E089D7-2F64-134C-BAD0-B3CF40E394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22" t="8666" r="7077" b="12371"/>
          <a:stretch/>
        </p:blipFill>
        <p:spPr bwMode="auto">
          <a:xfrm>
            <a:off x="9168881" y="4543195"/>
            <a:ext cx="1696391" cy="151678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677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15" name="Picture 14" descr="A picture containing room, blue, sign, white&#10;&#10;Description automatically generated">
            <a:extLst>
              <a:ext uri="{FF2B5EF4-FFF2-40B4-BE49-F238E27FC236}">
                <a16:creationId xmlns:a16="http://schemas.microsoft.com/office/drawing/2014/main" id="{6276A728-FD2F-5E42-A9B9-CA5DC5A56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23" name="Picture 22" descr="A picture containing room, blue, sign, white&#10;&#10;Description automatically generated">
            <a:extLst>
              <a:ext uri="{FF2B5EF4-FFF2-40B4-BE49-F238E27FC236}">
                <a16:creationId xmlns:a16="http://schemas.microsoft.com/office/drawing/2014/main" id="{79A7C593-1F1B-6F49-B1BC-BC456DFD45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sp>
        <p:nvSpPr>
          <p:cNvPr id="33" name="Title 1">
            <a:extLst>
              <a:ext uri="{FF2B5EF4-FFF2-40B4-BE49-F238E27FC236}">
                <a16:creationId xmlns:a16="http://schemas.microsoft.com/office/drawing/2014/main" id="{5DE90523-C95D-6542-A2B8-52B9440DD412}"/>
              </a:ext>
            </a:extLst>
          </p:cNvPr>
          <p:cNvSpPr txBox="1">
            <a:spLocks/>
          </p:cNvSpPr>
          <p:nvPr/>
        </p:nvSpPr>
        <p:spPr>
          <a:xfrm>
            <a:off x="664535" y="360280"/>
            <a:ext cx="10684441"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FFFF"/>
                </a:solidFill>
                <a:latin typeface="Britannic Bold" panose="020B0903060703020204" pitchFamily="34" charset="77"/>
              </a:rPr>
              <a:t>OVERVIEW OF THE MANUSCRIPT REVIEW PROCESS</a:t>
            </a:r>
            <a:br>
              <a:rPr lang="en-US" sz="4000" b="1" dirty="0">
                <a:solidFill>
                  <a:srgbClr val="FFFFFF"/>
                </a:solidFill>
              </a:rPr>
            </a:br>
            <a:endParaRPr lang="en-US" sz="4000" dirty="0">
              <a:solidFill>
                <a:srgbClr val="FFFFFF"/>
              </a:solidFill>
            </a:endParaRPr>
          </a:p>
        </p:txBody>
      </p:sp>
      <p:sp>
        <p:nvSpPr>
          <p:cNvPr id="2" name="TextBox 1">
            <a:extLst>
              <a:ext uri="{FF2B5EF4-FFF2-40B4-BE49-F238E27FC236}">
                <a16:creationId xmlns:a16="http://schemas.microsoft.com/office/drawing/2014/main" id="{19B497B2-69A9-3F4B-8373-57443E5EC80F}"/>
              </a:ext>
            </a:extLst>
          </p:cNvPr>
          <p:cNvSpPr txBox="1"/>
          <p:nvPr/>
        </p:nvSpPr>
        <p:spPr>
          <a:xfrm>
            <a:off x="478536" y="1185863"/>
            <a:ext cx="3699203" cy="4972050"/>
          </a:xfrm>
          <a:prstGeom prst="rect">
            <a:avLst/>
          </a:prstGeom>
          <a:solidFill>
            <a:schemeClr val="bg1"/>
          </a:solidFill>
        </p:spPr>
        <p:txBody>
          <a:bodyPr wrap="square" rtlCol="0">
            <a:spAutoFit/>
          </a:bodyPr>
          <a:lstStyle/>
          <a:p>
            <a:endParaRPr lang="en-US" dirty="0"/>
          </a:p>
        </p:txBody>
      </p:sp>
      <p:pic>
        <p:nvPicPr>
          <p:cNvPr id="13" name="Picture 2" descr="Journal Publication Process - Infographic - Techooid.com">
            <a:extLst>
              <a:ext uri="{FF2B5EF4-FFF2-40B4-BE49-F238E27FC236}">
                <a16:creationId xmlns:a16="http://schemas.microsoft.com/office/drawing/2014/main" id="{9078C565-B014-CA47-9F91-0DB9E55C59A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780" b="73253"/>
          <a:stretch/>
        </p:blipFill>
        <p:spPr bwMode="auto">
          <a:xfrm>
            <a:off x="620822" y="2441953"/>
            <a:ext cx="3465992" cy="249628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2BC1BEB-834C-0A4C-AD02-28FA06DF7934}"/>
              </a:ext>
            </a:extLst>
          </p:cNvPr>
          <p:cNvSpPr txBox="1"/>
          <p:nvPr/>
        </p:nvSpPr>
        <p:spPr>
          <a:xfrm>
            <a:off x="4314758" y="1187132"/>
            <a:ext cx="3581122" cy="4972050"/>
          </a:xfrm>
          <a:prstGeom prst="rect">
            <a:avLst/>
          </a:prstGeom>
          <a:solidFill>
            <a:schemeClr val="bg1"/>
          </a:solidFill>
        </p:spPr>
        <p:txBody>
          <a:bodyPr wrap="square" rtlCol="0">
            <a:spAutoFit/>
          </a:bodyPr>
          <a:lstStyle/>
          <a:p>
            <a:endParaRPr lang="en-US" dirty="0"/>
          </a:p>
        </p:txBody>
      </p:sp>
      <p:pic>
        <p:nvPicPr>
          <p:cNvPr id="14" name="Picture 13" descr="Journal Publication Process - Infographic - Techooid.com">
            <a:extLst>
              <a:ext uri="{FF2B5EF4-FFF2-40B4-BE49-F238E27FC236}">
                <a16:creationId xmlns:a16="http://schemas.microsoft.com/office/drawing/2014/main" id="{A59E6401-DF0D-9645-8FD4-106CEA9C4A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4" t="15894" r="205" b="51786"/>
          <a:stretch/>
        </p:blipFill>
        <p:spPr bwMode="auto">
          <a:xfrm>
            <a:off x="4339432" y="1400175"/>
            <a:ext cx="3362321" cy="356663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D247972-CF94-5F4C-B2B6-BB8A887C5122}"/>
              </a:ext>
            </a:extLst>
          </p:cNvPr>
          <p:cNvSpPr txBox="1"/>
          <p:nvPr/>
        </p:nvSpPr>
        <p:spPr>
          <a:xfrm>
            <a:off x="8022422" y="1185863"/>
            <a:ext cx="3805087" cy="4972050"/>
          </a:xfrm>
          <a:prstGeom prst="rect">
            <a:avLst/>
          </a:prstGeom>
          <a:solidFill>
            <a:schemeClr val="bg1"/>
          </a:solidFill>
        </p:spPr>
        <p:txBody>
          <a:bodyPr wrap="square" rtlCol="0">
            <a:spAutoFit/>
          </a:bodyPr>
          <a:lstStyle/>
          <a:p>
            <a:endParaRPr lang="en-US" dirty="0"/>
          </a:p>
        </p:txBody>
      </p:sp>
      <p:pic>
        <p:nvPicPr>
          <p:cNvPr id="16" name="Picture 2" descr="Journal Publication Process - Infographic - Techooid.com">
            <a:extLst>
              <a:ext uri="{FF2B5EF4-FFF2-40B4-BE49-F238E27FC236}">
                <a16:creationId xmlns:a16="http://schemas.microsoft.com/office/drawing/2014/main" id="{285361C2-DEB7-3A4C-8BF7-DCDBA1891F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1991" r="-3739" b="19247"/>
          <a:stretch/>
        </p:blipFill>
        <p:spPr bwMode="auto">
          <a:xfrm>
            <a:off x="8057573" y="1400175"/>
            <a:ext cx="3581122" cy="46148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3382BF-F5CF-1148-97E7-7CBC777B9BBB}"/>
              </a:ext>
            </a:extLst>
          </p:cNvPr>
          <p:cNvSpPr txBox="1"/>
          <p:nvPr/>
        </p:nvSpPr>
        <p:spPr>
          <a:xfrm>
            <a:off x="10703417" y="3671888"/>
            <a:ext cx="1124092" cy="707886"/>
          </a:xfrm>
          <a:prstGeom prst="rect">
            <a:avLst/>
          </a:prstGeom>
          <a:solidFill>
            <a:schemeClr val="bg1"/>
          </a:solidFill>
        </p:spPr>
        <p:txBody>
          <a:bodyPr wrap="square" rtlCol="0">
            <a:spAutoFit/>
          </a:bodyPr>
          <a:lstStyle/>
          <a:p>
            <a:r>
              <a:rPr lang="en-US" sz="1000" dirty="0"/>
              <a:t>The author revises the paper and sends back to the journal</a:t>
            </a:r>
          </a:p>
        </p:txBody>
      </p:sp>
    </p:spTree>
    <p:extLst>
      <p:ext uri="{BB962C8B-B14F-4D97-AF65-F5344CB8AC3E}">
        <p14:creationId xmlns:p14="http://schemas.microsoft.com/office/powerpoint/2010/main" val="1367313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15" name="Picture 14" descr="A picture containing room, blue, sign, white&#10;&#10;Description automatically generated">
            <a:extLst>
              <a:ext uri="{FF2B5EF4-FFF2-40B4-BE49-F238E27FC236}">
                <a16:creationId xmlns:a16="http://schemas.microsoft.com/office/drawing/2014/main" id="{6276A728-FD2F-5E42-A9B9-CA5DC5A56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23" name="Picture 22" descr="A picture containing room, blue, sign, white&#10;&#10;Description automatically generated">
            <a:extLst>
              <a:ext uri="{FF2B5EF4-FFF2-40B4-BE49-F238E27FC236}">
                <a16:creationId xmlns:a16="http://schemas.microsoft.com/office/drawing/2014/main" id="{79A7C593-1F1B-6F49-B1BC-BC456DFD45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13" name="Picture 12">
            <a:extLst>
              <a:ext uri="{FF2B5EF4-FFF2-40B4-BE49-F238E27FC236}">
                <a16:creationId xmlns:a16="http://schemas.microsoft.com/office/drawing/2014/main" id="{899ED704-2E50-4646-A88C-359FC5FC0AD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03888" y="6615174"/>
            <a:ext cx="7588111" cy="237234"/>
          </a:xfrm>
          <a:prstGeom prst="rect">
            <a:avLst/>
          </a:prstGeom>
        </p:spPr>
      </p:pic>
      <p:pic>
        <p:nvPicPr>
          <p:cNvPr id="14" name="Picture 13" descr="Graphical user interface&#10;&#10;Description automatically generated">
            <a:extLst>
              <a:ext uri="{FF2B5EF4-FFF2-40B4-BE49-F238E27FC236}">
                <a16:creationId xmlns:a16="http://schemas.microsoft.com/office/drawing/2014/main" id="{DD5DB014-D5D7-144A-8DEE-3EB13B15ED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57263"/>
            <a:ext cx="12192000" cy="5900737"/>
          </a:xfrm>
          <a:prstGeom prst="rect">
            <a:avLst/>
          </a:prstGeom>
        </p:spPr>
      </p:pic>
      <p:pic>
        <p:nvPicPr>
          <p:cNvPr id="17" name="Picture 16" descr="A picture containing room, blue, sign, white&#10;&#10;Description automatically generated">
            <a:extLst>
              <a:ext uri="{FF2B5EF4-FFF2-40B4-BE49-F238E27FC236}">
                <a16:creationId xmlns:a16="http://schemas.microsoft.com/office/drawing/2014/main" id="{91556D94-A379-6546-B8EB-1AC9609069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sp>
        <p:nvSpPr>
          <p:cNvPr id="18" name="TextBox 17">
            <a:extLst>
              <a:ext uri="{FF2B5EF4-FFF2-40B4-BE49-F238E27FC236}">
                <a16:creationId xmlns:a16="http://schemas.microsoft.com/office/drawing/2014/main" id="{BDD4BEE6-ACB6-E047-9BAB-433166C4AE0A}"/>
              </a:ext>
            </a:extLst>
          </p:cNvPr>
          <p:cNvSpPr txBox="1"/>
          <p:nvPr/>
        </p:nvSpPr>
        <p:spPr>
          <a:xfrm>
            <a:off x="3081758" y="140604"/>
            <a:ext cx="9029700" cy="646331"/>
          </a:xfrm>
          <a:prstGeom prst="rect">
            <a:avLst/>
          </a:prstGeom>
          <a:noFill/>
        </p:spPr>
        <p:txBody>
          <a:bodyPr wrap="square" rtlCol="0">
            <a:spAutoFit/>
          </a:bodyPr>
          <a:lstStyle/>
          <a:p>
            <a:r>
              <a:rPr lang="en-US" sz="3600" dirty="0">
                <a:solidFill>
                  <a:srgbClr val="C00000"/>
                </a:solidFill>
                <a:latin typeface="Britannic Bold" panose="020B0903060703020204" pitchFamily="34" charset="77"/>
              </a:rPr>
              <a:t>VISIT US AT: www.coreafrica.org</a:t>
            </a:r>
          </a:p>
        </p:txBody>
      </p:sp>
    </p:spTree>
    <p:extLst>
      <p:ext uri="{BB962C8B-B14F-4D97-AF65-F5344CB8AC3E}">
        <p14:creationId xmlns:p14="http://schemas.microsoft.com/office/powerpoint/2010/main" val="1655265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15" name="Picture 14" descr="A picture containing room, blue, sign, white&#10;&#10;Description automatically generated">
            <a:extLst>
              <a:ext uri="{FF2B5EF4-FFF2-40B4-BE49-F238E27FC236}">
                <a16:creationId xmlns:a16="http://schemas.microsoft.com/office/drawing/2014/main" id="{6276A728-FD2F-5E42-A9B9-CA5DC5A56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23" name="Picture 22" descr="A picture containing room, blue, sign, white&#10;&#10;Description automatically generated">
            <a:extLst>
              <a:ext uri="{FF2B5EF4-FFF2-40B4-BE49-F238E27FC236}">
                <a16:creationId xmlns:a16="http://schemas.microsoft.com/office/drawing/2014/main" id="{79A7C593-1F1B-6F49-B1BC-BC456DFD45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17" name="Picture 16" descr="A picture containing room, blue, sign, white&#10;&#10;Description automatically generated">
            <a:extLst>
              <a:ext uri="{FF2B5EF4-FFF2-40B4-BE49-F238E27FC236}">
                <a16:creationId xmlns:a16="http://schemas.microsoft.com/office/drawing/2014/main" id="{91556D94-A379-6546-B8EB-1AC9609069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27" name="Picture 26">
            <a:extLst>
              <a:ext uri="{FF2B5EF4-FFF2-40B4-BE49-F238E27FC236}">
                <a16:creationId xmlns:a16="http://schemas.microsoft.com/office/drawing/2014/main" id="{85F7CBB0-78C3-CE47-B400-BBCF026F39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2774" y="1844413"/>
            <a:ext cx="3381057" cy="3199678"/>
          </a:xfrm>
          <a:prstGeom prst="rect">
            <a:avLst/>
          </a:prstGeom>
        </p:spPr>
      </p:pic>
      <p:sp>
        <p:nvSpPr>
          <p:cNvPr id="29" name="TextBox 28">
            <a:extLst>
              <a:ext uri="{FF2B5EF4-FFF2-40B4-BE49-F238E27FC236}">
                <a16:creationId xmlns:a16="http://schemas.microsoft.com/office/drawing/2014/main" id="{46484B2B-A808-704F-A764-09A87A53DF9A}"/>
              </a:ext>
            </a:extLst>
          </p:cNvPr>
          <p:cNvSpPr txBox="1"/>
          <p:nvPr/>
        </p:nvSpPr>
        <p:spPr>
          <a:xfrm>
            <a:off x="123151" y="501508"/>
            <a:ext cx="4600058" cy="830997"/>
          </a:xfrm>
          <a:prstGeom prst="rect">
            <a:avLst/>
          </a:prstGeom>
          <a:noFill/>
        </p:spPr>
        <p:txBody>
          <a:bodyPr wrap="square" rtlCol="0">
            <a:spAutoFit/>
          </a:bodyPr>
          <a:lstStyle/>
          <a:p>
            <a:pPr algn="ctr"/>
            <a:r>
              <a:rPr lang="en-US" sz="4800" b="1" dirty="0">
                <a:solidFill>
                  <a:schemeClr val="bg1"/>
                </a:solidFill>
                <a:latin typeface="Algerian" pitchFamily="82" charset="77"/>
              </a:rPr>
              <a:t>CORE AFRICA</a:t>
            </a:r>
          </a:p>
        </p:txBody>
      </p:sp>
      <p:sp>
        <p:nvSpPr>
          <p:cNvPr id="40" name="TextBox 39">
            <a:extLst>
              <a:ext uri="{FF2B5EF4-FFF2-40B4-BE49-F238E27FC236}">
                <a16:creationId xmlns:a16="http://schemas.microsoft.com/office/drawing/2014/main" id="{FC692149-8CEF-4142-9E8D-CE1DF93633EF}"/>
              </a:ext>
            </a:extLst>
          </p:cNvPr>
          <p:cNvSpPr txBox="1"/>
          <p:nvPr/>
        </p:nvSpPr>
        <p:spPr>
          <a:xfrm>
            <a:off x="592625" y="5528409"/>
            <a:ext cx="4308518" cy="830997"/>
          </a:xfrm>
          <a:prstGeom prst="rect">
            <a:avLst/>
          </a:prstGeom>
          <a:noFill/>
        </p:spPr>
        <p:txBody>
          <a:bodyPr wrap="square" rtlCol="0">
            <a:spAutoFit/>
          </a:bodyPr>
          <a:lstStyle/>
          <a:p>
            <a:r>
              <a:rPr lang="en-US" sz="4800" b="1" dirty="0">
                <a:solidFill>
                  <a:schemeClr val="bg1"/>
                </a:solidFill>
                <a:latin typeface="Algerian" pitchFamily="82" charset="77"/>
              </a:rPr>
              <a:t>THANK YOU</a:t>
            </a:r>
          </a:p>
        </p:txBody>
      </p:sp>
      <p:sp>
        <p:nvSpPr>
          <p:cNvPr id="2" name="TextBox 1">
            <a:extLst>
              <a:ext uri="{FF2B5EF4-FFF2-40B4-BE49-F238E27FC236}">
                <a16:creationId xmlns:a16="http://schemas.microsoft.com/office/drawing/2014/main" id="{7A2E2F61-D928-314E-9449-5B19F0A3954C}"/>
              </a:ext>
            </a:extLst>
          </p:cNvPr>
          <p:cNvSpPr txBox="1"/>
          <p:nvPr/>
        </p:nvSpPr>
        <p:spPr>
          <a:xfrm>
            <a:off x="5346259" y="396647"/>
            <a:ext cx="5895963" cy="6060206"/>
          </a:xfrm>
          <a:prstGeom prst="rect">
            <a:avLst/>
          </a:prstGeom>
          <a:gradFill>
            <a:gsLst>
              <a:gs pos="100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sp>
        <p:nvSpPr>
          <p:cNvPr id="21" name="TextBox 20">
            <a:extLst>
              <a:ext uri="{FF2B5EF4-FFF2-40B4-BE49-F238E27FC236}">
                <a16:creationId xmlns:a16="http://schemas.microsoft.com/office/drawing/2014/main" id="{71DE151E-5D1F-8841-B60E-78B6E0FC468B}"/>
              </a:ext>
            </a:extLst>
          </p:cNvPr>
          <p:cNvSpPr txBox="1"/>
          <p:nvPr/>
        </p:nvSpPr>
        <p:spPr>
          <a:xfrm>
            <a:off x="6043637" y="596132"/>
            <a:ext cx="5467306" cy="5995359"/>
          </a:xfrm>
          <a:prstGeom prst="rect">
            <a:avLst/>
          </a:prstGeom>
          <a:noFill/>
          <a:ln>
            <a:noFill/>
          </a:ln>
        </p:spPr>
        <p:txBody>
          <a:bodyPr wrap="square" rtlCol="0">
            <a:spAutoFit/>
          </a:bodyPr>
          <a:lstStyle/>
          <a:p>
            <a:pPr marL="457200" lvl="0" indent="-457200">
              <a:buFont typeface="Arial" panose="020B0604020202020204" pitchFamily="34" charset="0"/>
              <a:buChar char="•"/>
            </a:pPr>
            <a:r>
              <a:rPr lang="en-US" sz="3200" b="1" dirty="0">
                <a:solidFill>
                  <a:schemeClr val="accent1">
                    <a:lumMod val="75000"/>
                  </a:schemeClr>
                </a:solidFill>
                <a:latin typeface="Britannic Bold" panose="020B0903060703020204" pitchFamily="34" charset="77"/>
                <a:hlinkClick r:id="rId6">
                  <a:extLst>
                    <a:ext uri="{A12FA001-AC4F-418D-AE19-62706E023703}">
                      <ahyp:hlinkClr xmlns:ahyp="http://schemas.microsoft.com/office/drawing/2018/hyperlinkcolor" val="tx"/>
                    </a:ext>
                  </a:extLst>
                </a:hlinkClick>
              </a:rPr>
              <a:t>www.coreafrica.org</a:t>
            </a:r>
            <a:endParaRPr lang="en-US" sz="3200" b="1" dirty="0">
              <a:solidFill>
                <a:schemeClr val="accent1">
                  <a:lumMod val="75000"/>
                </a:schemeClr>
              </a:solidFill>
              <a:latin typeface="Britannic Bold" panose="020B0903060703020204" pitchFamily="34" charset="77"/>
            </a:endParaRPr>
          </a:p>
          <a:p>
            <a:pPr lvl="0" algn="ctr"/>
            <a:endParaRPr lang="en-US" sz="3200" b="1" dirty="0">
              <a:solidFill>
                <a:srgbClr val="002060"/>
              </a:solidFill>
              <a:latin typeface="Britannic Bold" panose="020B0903060703020204" pitchFamily="34" charset="77"/>
            </a:endParaRPr>
          </a:p>
          <a:p>
            <a:pPr marL="457200" lvl="0" indent="-457200">
              <a:buFont typeface="Arial" panose="020B0604020202020204" pitchFamily="34" charset="0"/>
              <a:buChar char="•"/>
            </a:pPr>
            <a:r>
              <a:rPr lang="en-US" sz="3200" b="1" dirty="0">
                <a:solidFill>
                  <a:schemeClr val="accent1">
                    <a:lumMod val="75000"/>
                  </a:schemeClr>
                </a:solidFill>
                <a:latin typeface="Britannic Bold" panose="020B0903060703020204" pitchFamily="34" charset="77"/>
                <a:hlinkClick r:id="rId7">
                  <a:extLst>
                    <a:ext uri="{A12FA001-AC4F-418D-AE19-62706E023703}">
                      <ahyp:hlinkClr xmlns:ahyp="http://schemas.microsoft.com/office/drawing/2018/hyperlinkcolor" val="tx"/>
                    </a:ext>
                  </a:extLst>
                </a:hlinkClick>
              </a:rPr>
              <a:t>admin@coreafrica.org</a:t>
            </a:r>
            <a:endParaRPr lang="en-US" sz="3200" b="1" dirty="0">
              <a:solidFill>
                <a:schemeClr val="accent1">
                  <a:lumMod val="75000"/>
                </a:schemeClr>
              </a:solidFill>
              <a:latin typeface="Britannic Bold" panose="020B0903060703020204" pitchFamily="34" charset="77"/>
            </a:endParaRPr>
          </a:p>
          <a:p>
            <a:pPr marL="457200" lvl="0" indent="-457200">
              <a:buFont typeface="Arial" panose="020B0604020202020204" pitchFamily="34" charset="0"/>
              <a:buChar char="•"/>
            </a:pPr>
            <a:endParaRPr lang="en-US" sz="3200" b="1" dirty="0">
              <a:solidFill>
                <a:srgbClr val="002060"/>
              </a:solidFill>
              <a:latin typeface="Britannic Bold" panose="020B0903060703020204" pitchFamily="34" charset="77"/>
            </a:endParaRPr>
          </a:p>
          <a:p>
            <a:pPr marL="457200" lvl="0" indent="-457200">
              <a:buFont typeface="Arial" panose="020B0604020202020204" pitchFamily="34" charset="0"/>
              <a:buChar char="•"/>
            </a:pPr>
            <a:r>
              <a:rPr lang="en-US" sz="3200" b="1" dirty="0">
                <a:solidFill>
                  <a:schemeClr val="accent1">
                    <a:lumMod val="75000"/>
                  </a:schemeClr>
                </a:solidFill>
                <a:latin typeface="Britannic Bold" panose="020B0903060703020204" pitchFamily="34" charset="77"/>
              </a:rPr>
              <a:t>CORE Africa</a:t>
            </a:r>
          </a:p>
          <a:p>
            <a:pPr marL="457200" lvl="0" indent="-457200">
              <a:buFont typeface="Arial" panose="020B0604020202020204" pitchFamily="34" charset="0"/>
              <a:buChar char="•"/>
            </a:pPr>
            <a:endParaRPr lang="en-US" sz="3200" b="1" dirty="0">
              <a:solidFill>
                <a:srgbClr val="002060"/>
              </a:solidFill>
              <a:latin typeface="Britannic Bold" panose="020B0903060703020204" pitchFamily="34" charset="77"/>
            </a:endParaRPr>
          </a:p>
          <a:p>
            <a:pPr marL="457200" lvl="0" indent="-457200">
              <a:buFont typeface="Arial" panose="020B0604020202020204" pitchFamily="34" charset="0"/>
              <a:buChar char="•"/>
            </a:pPr>
            <a:r>
              <a:rPr lang="en-US" sz="3200" b="1" dirty="0">
                <a:solidFill>
                  <a:schemeClr val="accent1">
                    <a:lumMod val="75000"/>
                  </a:schemeClr>
                </a:solidFill>
                <a:latin typeface="Britannic Bold" panose="020B0903060703020204" pitchFamily="34" charset="77"/>
              </a:rPr>
              <a:t>CORE Africa</a:t>
            </a:r>
          </a:p>
          <a:p>
            <a:pPr marL="457200" lvl="0" indent="-457200">
              <a:buFont typeface="Arial" panose="020B0604020202020204" pitchFamily="34" charset="0"/>
              <a:buChar char="•"/>
            </a:pPr>
            <a:endParaRPr lang="en-US" sz="3200" b="1" dirty="0">
              <a:solidFill>
                <a:srgbClr val="002060"/>
              </a:solidFill>
              <a:latin typeface="Britannic Bold" panose="020B0903060703020204" pitchFamily="34" charset="77"/>
            </a:endParaRPr>
          </a:p>
          <a:p>
            <a:pPr marL="457200" lvl="0" indent="-457200">
              <a:buFont typeface="Arial" panose="020B0604020202020204" pitchFamily="34" charset="0"/>
              <a:buChar char="•"/>
            </a:pPr>
            <a:r>
              <a:rPr lang="en-US" sz="3200" b="1" dirty="0">
                <a:solidFill>
                  <a:schemeClr val="accent1">
                    <a:lumMod val="75000"/>
                  </a:schemeClr>
                </a:solidFill>
                <a:latin typeface="Britannic Bold" panose="020B0903060703020204" pitchFamily="34" charset="77"/>
              </a:rPr>
              <a:t>CORE Africa</a:t>
            </a:r>
          </a:p>
          <a:p>
            <a:pPr marL="457200" lvl="0" indent="-457200">
              <a:buFont typeface="Arial" panose="020B0604020202020204" pitchFamily="34" charset="0"/>
              <a:buChar char="•"/>
            </a:pPr>
            <a:endParaRPr lang="en-US" sz="3200" b="1" dirty="0">
              <a:solidFill>
                <a:srgbClr val="002060"/>
              </a:solidFill>
              <a:latin typeface="Britannic Bold" panose="020B0903060703020204" pitchFamily="34" charset="77"/>
            </a:endParaRPr>
          </a:p>
          <a:p>
            <a:pPr marL="457200" lvl="0" indent="-457200">
              <a:buFont typeface="Arial" panose="020B0604020202020204" pitchFamily="34" charset="0"/>
              <a:buChar char="•"/>
            </a:pPr>
            <a:r>
              <a:rPr lang="en-US" sz="3200" b="1" dirty="0">
                <a:solidFill>
                  <a:schemeClr val="accent1">
                    <a:lumMod val="75000"/>
                  </a:schemeClr>
                </a:solidFill>
                <a:latin typeface="Britannic Bold" panose="020B0903060703020204" pitchFamily="34" charset="77"/>
              </a:rPr>
              <a:t>@CORE_Africa</a:t>
            </a:r>
          </a:p>
          <a:p>
            <a:pPr lvl="0" algn="ctr">
              <a:lnSpc>
                <a:spcPct val="150000"/>
              </a:lnSpc>
            </a:pPr>
            <a:endParaRPr lang="en-US" sz="2400" b="1" dirty="0">
              <a:solidFill>
                <a:srgbClr val="002060"/>
              </a:solidFill>
              <a:latin typeface="Britannic Bold" panose="020B0903060703020204" pitchFamily="34" charset="77"/>
            </a:endParaRPr>
          </a:p>
        </p:txBody>
      </p:sp>
      <p:pic>
        <p:nvPicPr>
          <p:cNvPr id="31" name="Picture 2" descr="Email envelope inbox mail message send icon - Apple Apps">
            <a:extLst>
              <a:ext uri="{FF2B5EF4-FFF2-40B4-BE49-F238E27FC236}">
                <a16:creationId xmlns:a16="http://schemas.microsoft.com/office/drawing/2014/main" id="{8A1C8C03-8142-1C48-8BE4-2006D0757A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5824" y="1452913"/>
            <a:ext cx="775123" cy="7751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Download Facebook Icon vector (.EPS + .AI) - Seeklogo.net | Facebook icons, Facebook  icon vector, Facebook logo png">
            <a:extLst>
              <a:ext uri="{FF2B5EF4-FFF2-40B4-BE49-F238E27FC236}">
                <a16:creationId xmlns:a16="http://schemas.microsoft.com/office/drawing/2014/main" id="{55FD662B-9452-0040-8277-A4889468D58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2310" r="13644" b="16426"/>
          <a:stretch/>
        </p:blipFill>
        <p:spPr bwMode="auto">
          <a:xfrm>
            <a:off x="5536486" y="2376805"/>
            <a:ext cx="914461" cy="75465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a:extLst>
              <a:ext uri="{FF2B5EF4-FFF2-40B4-BE49-F238E27FC236}">
                <a16:creationId xmlns:a16="http://schemas.microsoft.com/office/drawing/2014/main" id="{1703ABDF-DE3A-6548-A855-C4ED1226DF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56092" y="3429000"/>
            <a:ext cx="679816" cy="6798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Linkedin - Free social media icons">
            <a:extLst>
              <a:ext uri="{FF2B5EF4-FFF2-40B4-BE49-F238E27FC236}">
                <a16:creationId xmlns:a16="http://schemas.microsoft.com/office/drawing/2014/main" id="{14035B9C-1EDB-2547-801F-613EA2F8AA5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88948" y="4397131"/>
            <a:ext cx="646960" cy="64696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Twitter - Free social media icons">
            <a:extLst>
              <a:ext uri="{FF2B5EF4-FFF2-40B4-BE49-F238E27FC236}">
                <a16:creationId xmlns:a16="http://schemas.microsoft.com/office/drawing/2014/main" id="{7DB846DE-B251-E346-9273-E76147BE835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16024" y="5428333"/>
            <a:ext cx="646961" cy="64696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Free Icons Png - Web Icon Round Png - 894x894 PNG Download - PNGkit">
            <a:extLst>
              <a:ext uri="{FF2B5EF4-FFF2-40B4-BE49-F238E27FC236}">
                <a16:creationId xmlns:a16="http://schemas.microsoft.com/office/drawing/2014/main" id="{D338B1D4-24B0-AB42-822B-7A5B551161AF}"/>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5656075" y="565030"/>
            <a:ext cx="775123" cy="8111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picture containing room, blue, sign, white&#10;&#10;Description automatically generated">
            <a:extLst>
              <a:ext uri="{FF2B5EF4-FFF2-40B4-BE49-F238E27FC236}">
                <a16:creationId xmlns:a16="http://schemas.microsoft.com/office/drawing/2014/main" id="{681E916B-6833-3D4F-851F-68D0B95816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spTree>
    <p:extLst>
      <p:ext uri="{BB962C8B-B14F-4D97-AF65-F5344CB8AC3E}">
        <p14:creationId xmlns:p14="http://schemas.microsoft.com/office/powerpoint/2010/main" val="83662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repeatCount="indefinite" fill="hold" grpId="0" nodeType="withEffect">
                                  <p:stCondLst>
                                    <p:cond delay="0"/>
                                  </p:stCondLst>
                                  <p:endCondLst>
                                    <p:cond evt="onNext" delay="0">
                                      <p:tgtEl>
                                        <p:sldTgt/>
                                      </p:tgtEl>
                                    </p:cond>
                                  </p:endCondLst>
                                  <p:iterate type="lt">
                                    <p:tmPct val="4000"/>
                                  </p:iterate>
                                  <p:childTnLst>
                                    <p:set>
                                      <p:cBhvr override="childStyle">
                                        <p:cTn id="6" dur="10000" fill="hold"/>
                                        <p:tgtEl>
                                          <p:spTgt spid="40"/>
                                        </p:tgtEl>
                                        <p:attrNameLst>
                                          <p:attrName>style.color</p:attrName>
                                        </p:attrNameLst>
                                      </p:cBhvr>
                                      <p:to>
                                        <p:clrVal>
                                          <a:srgbClr val="037FFF"/>
                                        </p:clrVal>
                                      </p:to>
                                    </p:set>
                                    <p:set>
                                      <p:cBhvr>
                                        <p:cTn id="7" dur="10000" fill="hold"/>
                                        <p:tgtEl>
                                          <p:spTgt spid="40"/>
                                        </p:tgtEl>
                                        <p:attrNameLst>
                                          <p:attrName>fillcolor</p:attrName>
                                        </p:attrNameLst>
                                      </p:cBhvr>
                                      <p:to>
                                        <p:clrVal>
                                          <a:srgbClr val="037FFF"/>
                                        </p:clrVal>
                                      </p:to>
                                    </p:set>
                                    <p:set>
                                      <p:cBhvr>
                                        <p:cTn id="8" dur="10000" fill="hold"/>
                                        <p:tgtEl>
                                          <p:spTgt spid="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8B819D8B-18A5-B24E-958C-1E2CCEB8A2D9}"/>
              </a:ext>
            </a:extLst>
          </p:cNvPr>
          <p:cNvSpPr txBox="1">
            <a:spLocks/>
          </p:cNvSpPr>
          <p:nvPr/>
        </p:nvSpPr>
        <p:spPr>
          <a:xfrm>
            <a:off x="159329" y="117107"/>
            <a:ext cx="103065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FFFF"/>
                </a:solidFill>
                <a:latin typeface="Britannic Bold" panose="020B0903060703020204" pitchFamily="34" charset="77"/>
              </a:rPr>
              <a:t>WHAT IS RESEARCH PUBLICATION?</a:t>
            </a:r>
            <a:endParaRPr lang="en-US" sz="4000" dirty="0">
              <a:solidFill>
                <a:srgbClr val="FFFFFF"/>
              </a:solidFill>
              <a:latin typeface="Britannic Bold" panose="020B0903060703020204" pitchFamily="34" charset="77"/>
            </a:endParaRPr>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sp>
        <p:nvSpPr>
          <p:cNvPr id="12" name="Rectangle 11">
            <a:extLst>
              <a:ext uri="{FF2B5EF4-FFF2-40B4-BE49-F238E27FC236}">
                <a16:creationId xmlns:a16="http://schemas.microsoft.com/office/drawing/2014/main" id="{4B63F250-D155-A344-96B7-460EE4F78440}"/>
              </a:ext>
            </a:extLst>
          </p:cNvPr>
          <p:cNvSpPr/>
          <p:nvPr/>
        </p:nvSpPr>
        <p:spPr>
          <a:xfrm>
            <a:off x="1230376" y="1071017"/>
            <a:ext cx="10881082" cy="5569252"/>
          </a:xfrm>
          <a:prstGeom prst="rect">
            <a:avLst/>
          </a:prstGeom>
        </p:spPr>
        <p:txBody>
          <a:bodyPr vert="horz" lIns="91440" tIns="45720" rIns="91440" bIns="45720" rtlCol="0" anchor="ctr">
            <a:noAutofit/>
          </a:bodyPr>
          <a:lstStyle/>
          <a:p>
            <a:pPr>
              <a:lnSpc>
                <a:spcPct val="90000"/>
              </a:lnSpc>
              <a:spcAft>
                <a:spcPts val="600"/>
              </a:spcAft>
            </a:pPr>
            <a:endParaRPr lang="en-US" sz="2400" dirty="0">
              <a:solidFill>
                <a:srgbClr val="002060"/>
              </a:solidFill>
              <a:latin typeface="Helvetica" pitchFamily="2" charset="0"/>
            </a:endParaRPr>
          </a:p>
          <a:p>
            <a:pPr indent="-228600">
              <a:lnSpc>
                <a:spcPct val="90000"/>
              </a:lnSpc>
              <a:spcAft>
                <a:spcPts val="600"/>
              </a:spcAft>
              <a:buFont typeface="Arial" panose="020B0604020202020204" pitchFamily="34" charset="0"/>
              <a:buChar char="•"/>
            </a:pPr>
            <a:r>
              <a:rPr lang="en-US" sz="3200" b="1" dirty="0">
                <a:solidFill>
                  <a:srgbClr val="C00000"/>
                </a:solidFill>
                <a:latin typeface="Helvetica" pitchFamily="2" charset="0"/>
              </a:rPr>
              <a:t>S</a:t>
            </a:r>
            <a:r>
              <a:rPr lang="en-US" sz="3200" dirty="0">
                <a:solidFill>
                  <a:schemeClr val="bg1"/>
                </a:solidFill>
                <a:latin typeface="Helvetica" pitchFamily="2" charset="0"/>
              </a:rPr>
              <a:t>ignificant </a:t>
            </a:r>
            <a:r>
              <a:rPr lang="en-US" sz="3200" b="1" dirty="0">
                <a:solidFill>
                  <a:srgbClr val="C00000"/>
                </a:solidFill>
                <a:latin typeface="Helvetica" pitchFamily="2" charset="0"/>
              </a:rPr>
              <a:t>O</a:t>
            </a:r>
            <a:r>
              <a:rPr lang="en-US" sz="3200" dirty="0">
                <a:solidFill>
                  <a:schemeClr val="bg1"/>
                </a:solidFill>
                <a:latin typeface="Helvetica" pitchFamily="2" charset="0"/>
              </a:rPr>
              <a:t>riginal </a:t>
            </a:r>
            <a:r>
              <a:rPr lang="en-US" sz="3200" b="1" dirty="0">
                <a:solidFill>
                  <a:srgbClr val="C00000"/>
                </a:solidFill>
                <a:latin typeface="Helvetica" pitchFamily="2" charset="0"/>
              </a:rPr>
              <a:t>C</a:t>
            </a:r>
            <a:r>
              <a:rPr lang="en-US" sz="3200" dirty="0">
                <a:solidFill>
                  <a:schemeClr val="bg1"/>
                </a:solidFill>
                <a:latin typeface="Helvetica" pitchFamily="2" charset="0"/>
              </a:rPr>
              <a:t>ontribution to </a:t>
            </a:r>
            <a:r>
              <a:rPr lang="en-US" sz="3200" b="1" dirty="0">
                <a:solidFill>
                  <a:srgbClr val="C00000"/>
                </a:solidFill>
                <a:latin typeface="Helvetica" pitchFamily="2" charset="0"/>
              </a:rPr>
              <a:t>K</a:t>
            </a:r>
            <a:r>
              <a:rPr lang="en-US" sz="3200" dirty="0">
                <a:solidFill>
                  <a:schemeClr val="bg1"/>
                </a:solidFill>
                <a:latin typeface="Helvetica" pitchFamily="2" charset="0"/>
              </a:rPr>
              <a:t>nowledge &amp; </a:t>
            </a:r>
            <a:r>
              <a:rPr lang="en-US" sz="3200" b="1" dirty="0">
                <a:solidFill>
                  <a:srgbClr val="C00000"/>
                </a:solidFill>
                <a:latin typeface="Helvetica" pitchFamily="2" charset="0"/>
              </a:rPr>
              <a:t>S</a:t>
            </a:r>
            <a:r>
              <a:rPr lang="en-US" sz="3200" dirty="0">
                <a:solidFill>
                  <a:schemeClr val="bg1"/>
                </a:solidFill>
                <a:latin typeface="Helvetica" pitchFamily="2" charset="0"/>
              </a:rPr>
              <a:t>ociety</a:t>
            </a:r>
          </a:p>
          <a:p>
            <a:pPr indent="-228600">
              <a:lnSpc>
                <a:spcPct val="90000"/>
              </a:lnSpc>
              <a:spcAft>
                <a:spcPts val="600"/>
              </a:spcAft>
              <a:buFont typeface="Arial" panose="020B0604020202020204" pitchFamily="34" charset="0"/>
              <a:buChar char="•"/>
            </a:pPr>
            <a:endParaRPr lang="en-US" sz="2400" dirty="0">
              <a:solidFill>
                <a:srgbClr val="002060"/>
              </a:solidFill>
              <a:latin typeface="Helvetica" pitchFamily="2" charset="0"/>
            </a:endParaRPr>
          </a:p>
          <a:p>
            <a:pPr marL="342900" indent="-228600">
              <a:lnSpc>
                <a:spcPct val="150000"/>
              </a:lnSpc>
              <a:spcAft>
                <a:spcPts val="600"/>
              </a:spcAft>
              <a:buFont typeface="Arial" panose="020B0604020202020204" pitchFamily="34" charset="0"/>
              <a:buChar char="•"/>
            </a:pPr>
            <a:r>
              <a:rPr lang="en-US" sz="2400" b="1" dirty="0">
                <a:solidFill>
                  <a:schemeClr val="bg1"/>
                </a:solidFill>
                <a:latin typeface="Helvetica" pitchFamily="2" charset="0"/>
              </a:rPr>
              <a:t>Significant</a:t>
            </a:r>
            <a:r>
              <a:rPr lang="en-US" sz="2400" dirty="0">
                <a:solidFill>
                  <a:schemeClr val="bg1"/>
                </a:solidFill>
                <a:latin typeface="Helvetica" pitchFamily="2" charset="0"/>
              </a:rPr>
              <a:t> – </a:t>
            </a:r>
            <a:r>
              <a:rPr lang="en-US" sz="2400" u="sng" dirty="0">
                <a:solidFill>
                  <a:schemeClr val="bg1"/>
                </a:solidFill>
                <a:latin typeface="Helvetica" pitchFamily="2" charset="0"/>
              </a:rPr>
              <a:t>relevant</a:t>
            </a:r>
            <a:r>
              <a:rPr lang="en-US" sz="2400" dirty="0">
                <a:solidFill>
                  <a:schemeClr val="bg1"/>
                </a:solidFill>
                <a:latin typeface="Helvetica" pitchFamily="2" charset="0"/>
              </a:rPr>
              <a:t>, </a:t>
            </a:r>
            <a:r>
              <a:rPr lang="en-US" sz="2400" u="sng" dirty="0">
                <a:solidFill>
                  <a:schemeClr val="bg1"/>
                </a:solidFill>
                <a:latin typeface="Helvetica" pitchFamily="2" charset="0"/>
              </a:rPr>
              <a:t>important</a:t>
            </a:r>
          </a:p>
          <a:p>
            <a:pPr marL="342900" indent="-228600">
              <a:lnSpc>
                <a:spcPct val="150000"/>
              </a:lnSpc>
              <a:spcAft>
                <a:spcPts val="600"/>
              </a:spcAft>
              <a:buFont typeface="Arial" panose="020B0604020202020204" pitchFamily="34" charset="0"/>
              <a:buChar char="•"/>
            </a:pPr>
            <a:r>
              <a:rPr lang="en-US" sz="2400" b="1" dirty="0">
                <a:solidFill>
                  <a:schemeClr val="bg1"/>
                </a:solidFill>
                <a:latin typeface="Helvetica" pitchFamily="2" charset="0"/>
              </a:rPr>
              <a:t>Original</a:t>
            </a:r>
            <a:r>
              <a:rPr lang="en-US" sz="2400" dirty="0">
                <a:solidFill>
                  <a:schemeClr val="bg1"/>
                </a:solidFill>
                <a:latin typeface="Helvetica" pitchFamily="2" charset="0"/>
              </a:rPr>
              <a:t> – introduces something </a:t>
            </a:r>
            <a:r>
              <a:rPr lang="en-US" sz="2400" u="sng" dirty="0">
                <a:solidFill>
                  <a:schemeClr val="bg1"/>
                </a:solidFill>
                <a:latin typeface="Helvetica" pitchFamily="2" charset="0"/>
              </a:rPr>
              <a:t>new</a:t>
            </a:r>
          </a:p>
          <a:p>
            <a:pPr marL="342900" indent="-228600">
              <a:lnSpc>
                <a:spcPct val="150000"/>
              </a:lnSpc>
              <a:spcAft>
                <a:spcPts val="600"/>
              </a:spcAft>
              <a:buFont typeface="Arial" panose="020B0604020202020204" pitchFamily="34" charset="0"/>
              <a:buChar char="•"/>
            </a:pPr>
            <a:r>
              <a:rPr lang="en-US" sz="2400" b="1" dirty="0">
                <a:solidFill>
                  <a:schemeClr val="bg1"/>
                </a:solidFill>
                <a:latin typeface="Helvetica" pitchFamily="2" charset="0"/>
              </a:rPr>
              <a:t>Contribution</a:t>
            </a:r>
            <a:r>
              <a:rPr lang="en-US" sz="2400" dirty="0">
                <a:solidFill>
                  <a:schemeClr val="bg1"/>
                </a:solidFill>
                <a:latin typeface="Helvetica" pitchFamily="2" charset="0"/>
              </a:rPr>
              <a:t> – </a:t>
            </a:r>
            <a:r>
              <a:rPr lang="en-US" sz="2400" u="sng" dirty="0">
                <a:solidFill>
                  <a:schemeClr val="bg1"/>
                </a:solidFill>
                <a:latin typeface="Helvetica" pitchFamily="2" charset="0"/>
              </a:rPr>
              <a:t>adds</a:t>
            </a:r>
            <a:r>
              <a:rPr lang="en-US" sz="2400" dirty="0">
                <a:solidFill>
                  <a:schemeClr val="bg1"/>
                </a:solidFill>
                <a:latin typeface="Helvetica" pitchFamily="2" charset="0"/>
              </a:rPr>
              <a:t> something to the field</a:t>
            </a:r>
          </a:p>
          <a:p>
            <a:pPr marL="342900" indent="-228600">
              <a:lnSpc>
                <a:spcPct val="150000"/>
              </a:lnSpc>
              <a:spcAft>
                <a:spcPts val="600"/>
              </a:spcAft>
              <a:buFont typeface="Arial" panose="020B0604020202020204" pitchFamily="34" charset="0"/>
              <a:buChar char="•"/>
            </a:pPr>
            <a:r>
              <a:rPr lang="en-US" sz="2400" b="1" dirty="0">
                <a:solidFill>
                  <a:schemeClr val="bg1"/>
                </a:solidFill>
                <a:latin typeface="Helvetica" pitchFamily="2" charset="0"/>
              </a:rPr>
              <a:t>Knowledge</a:t>
            </a:r>
            <a:r>
              <a:rPr lang="en-US" sz="2400" dirty="0">
                <a:solidFill>
                  <a:schemeClr val="bg1"/>
                </a:solidFill>
                <a:latin typeface="Helvetica" pitchFamily="2" charset="0"/>
              </a:rPr>
              <a:t> – current body of </a:t>
            </a:r>
            <a:r>
              <a:rPr lang="en-US" sz="2400" u="sng" dirty="0">
                <a:solidFill>
                  <a:schemeClr val="bg1"/>
                </a:solidFill>
                <a:latin typeface="Helvetica" pitchFamily="2" charset="0"/>
              </a:rPr>
              <a:t>evidence</a:t>
            </a:r>
            <a:r>
              <a:rPr lang="en-US" sz="2400" dirty="0">
                <a:solidFill>
                  <a:schemeClr val="bg1"/>
                </a:solidFill>
                <a:latin typeface="Helvetica" pitchFamily="2" charset="0"/>
              </a:rPr>
              <a:t> in the field</a:t>
            </a:r>
          </a:p>
          <a:p>
            <a:pPr marL="342900" indent="-228600">
              <a:lnSpc>
                <a:spcPct val="150000"/>
              </a:lnSpc>
              <a:spcAft>
                <a:spcPts val="600"/>
              </a:spcAft>
              <a:buFont typeface="Arial" panose="020B0604020202020204" pitchFamily="34" charset="0"/>
              <a:buChar char="•"/>
            </a:pPr>
            <a:r>
              <a:rPr lang="en-US" sz="2400" b="1" dirty="0">
                <a:solidFill>
                  <a:schemeClr val="bg1"/>
                </a:solidFill>
                <a:latin typeface="Helvetica" pitchFamily="2" charset="0"/>
              </a:rPr>
              <a:t>Society</a:t>
            </a:r>
            <a:r>
              <a:rPr lang="en-US" sz="2400" dirty="0">
                <a:solidFill>
                  <a:schemeClr val="bg1"/>
                </a:solidFill>
                <a:latin typeface="Helvetica" pitchFamily="2" charset="0"/>
              </a:rPr>
              <a:t> – </a:t>
            </a:r>
            <a:r>
              <a:rPr lang="en-US" sz="2400" u="sng" dirty="0">
                <a:solidFill>
                  <a:schemeClr val="bg1"/>
                </a:solidFill>
                <a:latin typeface="Helvetica" pitchFamily="2" charset="0"/>
              </a:rPr>
              <a:t>audience</a:t>
            </a:r>
            <a:r>
              <a:rPr lang="en-US" sz="2400" dirty="0">
                <a:solidFill>
                  <a:schemeClr val="bg1"/>
                </a:solidFill>
                <a:latin typeface="Helvetica" pitchFamily="2" charset="0"/>
              </a:rPr>
              <a:t> (scientific community, local community, national, regional, global, etc)</a:t>
            </a:r>
          </a:p>
        </p:txBody>
      </p:sp>
    </p:spTree>
    <p:extLst>
      <p:ext uri="{BB962C8B-B14F-4D97-AF65-F5344CB8AC3E}">
        <p14:creationId xmlns:p14="http://schemas.microsoft.com/office/powerpoint/2010/main" val="552481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8B819D8B-18A5-B24E-958C-1E2CCEB8A2D9}"/>
              </a:ext>
            </a:extLst>
          </p:cNvPr>
          <p:cNvSpPr txBox="1">
            <a:spLocks/>
          </p:cNvSpPr>
          <p:nvPr/>
        </p:nvSpPr>
        <p:spPr>
          <a:xfrm>
            <a:off x="-600075" y="434723"/>
            <a:ext cx="80226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FFFF"/>
                </a:solidFill>
                <a:latin typeface="Britannic Bold" panose="020B0903060703020204" pitchFamily="34" charset="77"/>
              </a:rPr>
              <a:t>WHY PUBLISH?</a:t>
            </a:r>
            <a:endParaRPr lang="en-US" sz="4000" dirty="0">
              <a:solidFill>
                <a:srgbClr val="FFFFFF"/>
              </a:solidFill>
              <a:latin typeface="Britannic Bold" panose="020B0903060703020204" pitchFamily="34" charset="77"/>
            </a:endParaRPr>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sp>
        <p:nvSpPr>
          <p:cNvPr id="11" name="Rectangle 10">
            <a:extLst>
              <a:ext uri="{FF2B5EF4-FFF2-40B4-BE49-F238E27FC236}">
                <a16:creationId xmlns:a16="http://schemas.microsoft.com/office/drawing/2014/main" id="{E29FE457-E296-A446-BDF3-743A2A186B34}"/>
              </a:ext>
            </a:extLst>
          </p:cNvPr>
          <p:cNvSpPr/>
          <p:nvPr/>
        </p:nvSpPr>
        <p:spPr>
          <a:xfrm>
            <a:off x="1397807" y="2374759"/>
            <a:ext cx="9408196" cy="3363846"/>
          </a:xfrm>
          <a:prstGeom prst="rect">
            <a:avLst/>
          </a:prstGeom>
        </p:spPr>
        <p:txBody>
          <a:bodyPr vert="horz" lIns="91440" tIns="45720" rIns="91440" bIns="45720" rtlCol="0" anchor="ctr">
            <a:noAutofit/>
          </a:bodyPr>
          <a:lstStyle/>
          <a:p>
            <a:pPr marL="571500" indent="-342900">
              <a:lnSpc>
                <a:spcPct val="150000"/>
              </a:lnSpc>
              <a:spcAft>
                <a:spcPts val="600"/>
              </a:spcAft>
              <a:buFont typeface="Arial" panose="020B0604020202020204" pitchFamily="34" charset="0"/>
              <a:buChar char="•"/>
            </a:pPr>
            <a:r>
              <a:rPr lang="en-US" sz="2800" dirty="0">
                <a:solidFill>
                  <a:schemeClr val="bg1"/>
                </a:solidFill>
                <a:latin typeface="Helvetica" pitchFamily="2" charset="0"/>
              </a:rPr>
              <a:t>Contributing to knowledge </a:t>
            </a:r>
          </a:p>
          <a:p>
            <a:pPr marL="571500" indent="-342900">
              <a:lnSpc>
                <a:spcPct val="150000"/>
              </a:lnSpc>
              <a:spcAft>
                <a:spcPts val="600"/>
              </a:spcAft>
              <a:buFont typeface="Arial" panose="020B0604020202020204" pitchFamily="34" charset="0"/>
              <a:buChar char="•"/>
            </a:pPr>
            <a:r>
              <a:rPr lang="en-US" sz="2800" dirty="0">
                <a:solidFill>
                  <a:schemeClr val="bg1"/>
                </a:solidFill>
                <a:latin typeface="Helvetica" pitchFamily="2" charset="0"/>
              </a:rPr>
              <a:t>Informing action and/or policy</a:t>
            </a:r>
          </a:p>
          <a:p>
            <a:pPr marL="571500" indent="-342900">
              <a:lnSpc>
                <a:spcPct val="150000"/>
              </a:lnSpc>
              <a:spcAft>
                <a:spcPts val="600"/>
              </a:spcAft>
              <a:buFont typeface="Arial" panose="020B0604020202020204" pitchFamily="34" charset="0"/>
              <a:buChar char="•"/>
            </a:pPr>
            <a:r>
              <a:rPr lang="en-US" sz="2800" dirty="0">
                <a:solidFill>
                  <a:schemeClr val="bg1"/>
                </a:solidFill>
                <a:latin typeface="Helvetica" pitchFamily="2" charset="0"/>
              </a:rPr>
              <a:t>Showcasing your work</a:t>
            </a:r>
          </a:p>
          <a:p>
            <a:pPr marL="571500" indent="-342900">
              <a:lnSpc>
                <a:spcPct val="150000"/>
              </a:lnSpc>
              <a:spcAft>
                <a:spcPts val="600"/>
              </a:spcAft>
              <a:buFont typeface="Arial" panose="020B0604020202020204" pitchFamily="34" charset="0"/>
              <a:buChar char="•"/>
            </a:pPr>
            <a:r>
              <a:rPr lang="en-US" sz="2800" dirty="0">
                <a:solidFill>
                  <a:schemeClr val="bg1"/>
                </a:solidFill>
                <a:latin typeface="Helvetica" pitchFamily="2" charset="0"/>
              </a:rPr>
              <a:t>Developing your professional profile</a:t>
            </a:r>
          </a:p>
          <a:p>
            <a:pPr marL="571500" indent="-342900">
              <a:lnSpc>
                <a:spcPct val="150000"/>
              </a:lnSpc>
              <a:spcAft>
                <a:spcPts val="600"/>
              </a:spcAft>
              <a:buFont typeface="Arial" panose="020B0604020202020204" pitchFamily="34" charset="0"/>
              <a:buChar char="•"/>
            </a:pPr>
            <a:r>
              <a:rPr lang="en-US" sz="2800" dirty="0">
                <a:solidFill>
                  <a:schemeClr val="bg1"/>
                </a:solidFill>
                <a:latin typeface="Helvetica" pitchFamily="2" charset="0"/>
              </a:rPr>
              <a:t>Advancing your career</a:t>
            </a:r>
          </a:p>
        </p:txBody>
      </p:sp>
      <p:pic>
        <p:nvPicPr>
          <p:cNvPr id="10244" name="Picture 4" descr="Why-Icon – The Visual Communication Guy">
            <a:extLst>
              <a:ext uri="{FF2B5EF4-FFF2-40B4-BE49-F238E27FC236}">
                <a16:creationId xmlns:a16="http://schemas.microsoft.com/office/drawing/2014/main" id="{2BAD617B-F275-AA4C-868D-306860ABAF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4569" y="2548320"/>
            <a:ext cx="23241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567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8B819D8B-18A5-B24E-958C-1E2CCEB8A2D9}"/>
              </a:ext>
            </a:extLst>
          </p:cNvPr>
          <p:cNvSpPr txBox="1">
            <a:spLocks/>
          </p:cNvSpPr>
          <p:nvPr/>
        </p:nvSpPr>
        <p:spPr>
          <a:xfrm>
            <a:off x="122423" y="434723"/>
            <a:ext cx="59735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FFFF"/>
                </a:solidFill>
                <a:latin typeface="Britannic Bold" panose="020B0903060703020204" pitchFamily="34" charset="77"/>
              </a:rPr>
              <a:t>WHEN TO PUBLISH?</a:t>
            </a:r>
            <a:endParaRPr lang="en-US" sz="4000" dirty="0">
              <a:solidFill>
                <a:srgbClr val="FFFFFF"/>
              </a:solidFill>
              <a:latin typeface="Britannic Bold" panose="020B0903060703020204" pitchFamily="34" charset="77"/>
            </a:endParaRPr>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sp>
        <p:nvSpPr>
          <p:cNvPr id="12" name="Rectangle 11">
            <a:extLst>
              <a:ext uri="{FF2B5EF4-FFF2-40B4-BE49-F238E27FC236}">
                <a16:creationId xmlns:a16="http://schemas.microsoft.com/office/drawing/2014/main" id="{46F7C4FD-14D6-4341-BD05-A91083F24A41}"/>
              </a:ext>
            </a:extLst>
          </p:cNvPr>
          <p:cNvSpPr/>
          <p:nvPr/>
        </p:nvSpPr>
        <p:spPr>
          <a:xfrm>
            <a:off x="602391" y="1760286"/>
            <a:ext cx="10454546" cy="4680828"/>
          </a:xfrm>
          <a:prstGeom prst="rect">
            <a:avLst/>
          </a:prstGeom>
        </p:spPr>
        <p:txBody>
          <a:bodyPr vert="horz" lIns="91440" tIns="45720" rIns="91440" bIns="45720" rtlCol="0" anchor="ctr">
            <a:normAutofit/>
          </a:bodyPr>
          <a:lstStyle/>
          <a:p>
            <a:pPr marL="342900" lvl="0" indent="-228600">
              <a:lnSpc>
                <a:spcPct val="150000"/>
              </a:lnSpc>
              <a:spcAft>
                <a:spcPts val="600"/>
              </a:spcAft>
              <a:buFont typeface="Arial" panose="020B0604020202020204" pitchFamily="34" charset="0"/>
              <a:buChar char="•"/>
            </a:pPr>
            <a:r>
              <a:rPr lang="en-US" sz="2400" dirty="0">
                <a:solidFill>
                  <a:schemeClr val="bg1"/>
                </a:solidFill>
                <a:latin typeface="Helvetica" pitchFamily="2" charset="0"/>
              </a:rPr>
              <a:t>Start planning </a:t>
            </a:r>
            <a:r>
              <a:rPr lang="en-US" sz="2400" dirty="0">
                <a:solidFill>
                  <a:srgbClr val="C00000"/>
                </a:solidFill>
                <a:latin typeface="Helvetica" pitchFamily="2" charset="0"/>
              </a:rPr>
              <a:t>when you start your research</a:t>
            </a:r>
          </a:p>
          <a:p>
            <a:pPr marL="342900" lvl="0" indent="-228600">
              <a:lnSpc>
                <a:spcPct val="150000"/>
              </a:lnSpc>
              <a:spcAft>
                <a:spcPts val="600"/>
              </a:spcAft>
              <a:buFont typeface="Arial" panose="020B0604020202020204" pitchFamily="34" charset="0"/>
              <a:buChar char="•"/>
            </a:pPr>
            <a:r>
              <a:rPr lang="en-US" sz="2400" dirty="0">
                <a:solidFill>
                  <a:schemeClr val="bg1"/>
                </a:solidFill>
                <a:latin typeface="Helvetica" pitchFamily="2" charset="0"/>
              </a:rPr>
              <a:t>Ideally publish as soon as completed</a:t>
            </a:r>
          </a:p>
          <a:p>
            <a:pPr lvl="0" indent="-228600">
              <a:lnSpc>
                <a:spcPct val="150000"/>
              </a:lnSpc>
              <a:spcAft>
                <a:spcPts val="600"/>
              </a:spcAft>
              <a:buFont typeface="Arial" panose="020B0604020202020204" pitchFamily="34" charset="0"/>
              <a:buChar char="•"/>
            </a:pPr>
            <a:endParaRPr lang="en-US" sz="2400" dirty="0">
              <a:latin typeface="Helvetica" pitchFamily="2" charset="0"/>
            </a:endParaRPr>
          </a:p>
          <a:p>
            <a:pPr lvl="0">
              <a:lnSpc>
                <a:spcPct val="150000"/>
              </a:lnSpc>
              <a:spcAft>
                <a:spcPts val="600"/>
              </a:spcAft>
            </a:pPr>
            <a:r>
              <a:rPr lang="en-US" sz="2400" dirty="0">
                <a:solidFill>
                  <a:schemeClr val="bg1"/>
                </a:solidFill>
                <a:latin typeface="Helvetica" pitchFamily="2" charset="0"/>
              </a:rPr>
              <a:t>BUT if longer</a:t>
            </a:r>
          </a:p>
          <a:p>
            <a:pPr marL="342900" lvl="0" indent="-228600">
              <a:lnSpc>
                <a:spcPct val="150000"/>
              </a:lnSpc>
              <a:spcAft>
                <a:spcPts val="600"/>
              </a:spcAft>
              <a:buFont typeface="Arial" panose="020B0604020202020204" pitchFamily="34" charset="0"/>
              <a:buChar char="•"/>
            </a:pPr>
            <a:r>
              <a:rPr lang="en-US" sz="2400" dirty="0">
                <a:solidFill>
                  <a:schemeClr val="bg1"/>
                </a:solidFill>
                <a:latin typeface="Helvetica" pitchFamily="2" charset="0"/>
              </a:rPr>
              <a:t>Check that your work </a:t>
            </a:r>
            <a:r>
              <a:rPr lang="en-US" sz="2400" dirty="0">
                <a:solidFill>
                  <a:srgbClr val="C00000"/>
                </a:solidFill>
                <a:latin typeface="Helvetica" pitchFamily="2" charset="0"/>
              </a:rPr>
              <a:t>hasn’t been published by someone else</a:t>
            </a:r>
            <a:r>
              <a:rPr lang="en-US" sz="2400" dirty="0">
                <a:solidFill>
                  <a:srgbClr val="FF0000"/>
                </a:solidFill>
                <a:latin typeface="Helvetica" pitchFamily="2" charset="0"/>
              </a:rPr>
              <a:t>!</a:t>
            </a:r>
          </a:p>
          <a:p>
            <a:pPr marL="342900" indent="-228600">
              <a:lnSpc>
                <a:spcPct val="150000"/>
              </a:lnSpc>
              <a:spcAft>
                <a:spcPts val="600"/>
              </a:spcAft>
              <a:buFont typeface="Arial" panose="020B0604020202020204" pitchFamily="34" charset="0"/>
              <a:buChar char="•"/>
            </a:pPr>
            <a:r>
              <a:rPr lang="en-US" sz="2400" dirty="0">
                <a:solidFill>
                  <a:schemeClr val="bg1"/>
                </a:solidFill>
                <a:latin typeface="Helvetica" pitchFamily="2" charset="0"/>
              </a:rPr>
              <a:t>Check for </a:t>
            </a:r>
            <a:r>
              <a:rPr lang="en-US" sz="2400" dirty="0">
                <a:solidFill>
                  <a:srgbClr val="C00000"/>
                </a:solidFill>
                <a:latin typeface="Helvetica" pitchFamily="2" charset="0"/>
              </a:rPr>
              <a:t>updated information </a:t>
            </a:r>
            <a:r>
              <a:rPr lang="en-US" sz="2400" dirty="0">
                <a:latin typeface="Helvetica" pitchFamily="2" charset="0"/>
              </a:rPr>
              <a:t>- </a:t>
            </a:r>
            <a:r>
              <a:rPr lang="en-US" sz="2400" dirty="0">
                <a:solidFill>
                  <a:schemeClr val="bg1"/>
                </a:solidFill>
                <a:latin typeface="Helvetica" pitchFamily="2" charset="0"/>
              </a:rPr>
              <a:t>update relevant sections</a:t>
            </a:r>
          </a:p>
          <a:p>
            <a:pPr marL="342900" lvl="0" indent="-228600">
              <a:lnSpc>
                <a:spcPct val="90000"/>
              </a:lnSpc>
              <a:spcAft>
                <a:spcPts val="600"/>
              </a:spcAft>
              <a:buFont typeface="Arial" panose="020B0604020202020204" pitchFamily="34" charset="0"/>
              <a:buChar char="•"/>
            </a:pPr>
            <a:endParaRPr lang="en-US" sz="2400" dirty="0"/>
          </a:p>
        </p:txBody>
      </p:sp>
      <p:pic>
        <p:nvPicPr>
          <p:cNvPr id="12292" name="Picture 4" descr="Glowing neon clock icon isolated on brick wall Vector Image">
            <a:extLst>
              <a:ext uri="{FF2B5EF4-FFF2-40B4-BE49-F238E27FC236}">
                <a16:creationId xmlns:a16="http://schemas.microsoft.com/office/drawing/2014/main" id="{B0D0FD20-8863-1541-8840-00423AC2F8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65" t="15807" r="17870" b="23640"/>
          <a:stretch/>
        </p:blipFill>
        <p:spPr bwMode="auto">
          <a:xfrm>
            <a:off x="9540859" y="2841630"/>
            <a:ext cx="2145775" cy="216668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257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8B819D8B-18A5-B24E-958C-1E2CCEB8A2D9}"/>
              </a:ext>
            </a:extLst>
          </p:cNvPr>
          <p:cNvSpPr txBox="1">
            <a:spLocks/>
          </p:cNvSpPr>
          <p:nvPr/>
        </p:nvSpPr>
        <p:spPr>
          <a:xfrm>
            <a:off x="0" y="450059"/>
            <a:ext cx="59735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FFFF"/>
                </a:solidFill>
                <a:latin typeface="Britannic Bold" panose="020B0903060703020204" pitchFamily="34" charset="77"/>
              </a:rPr>
              <a:t>WHERE TO PUBLISH?</a:t>
            </a:r>
            <a:endParaRPr lang="en-US" sz="4000" dirty="0">
              <a:solidFill>
                <a:srgbClr val="FFFFFF"/>
              </a:solidFill>
              <a:latin typeface="Britannic Bold" panose="020B0903060703020204" pitchFamily="34" charset="77"/>
            </a:endParaRPr>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sp>
        <p:nvSpPr>
          <p:cNvPr id="13" name="Rectangle 12">
            <a:extLst>
              <a:ext uri="{FF2B5EF4-FFF2-40B4-BE49-F238E27FC236}">
                <a16:creationId xmlns:a16="http://schemas.microsoft.com/office/drawing/2014/main" id="{92DE2788-0BCD-A147-BE3C-C36BE3E3723E}"/>
              </a:ext>
            </a:extLst>
          </p:cNvPr>
          <p:cNvSpPr/>
          <p:nvPr/>
        </p:nvSpPr>
        <p:spPr>
          <a:xfrm>
            <a:off x="689958" y="2225680"/>
            <a:ext cx="7434612" cy="3617907"/>
          </a:xfrm>
          <a:prstGeom prst="rect">
            <a:avLst/>
          </a:prstGeom>
        </p:spPr>
        <p:txBody>
          <a:bodyPr vert="horz" lIns="91440" tIns="45720" rIns="91440" bIns="45720" rtlCol="0" anchor="ctr">
            <a:normAutofit fontScale="92500" lnSpcReduction="10000"/>
          </a:bodyPr>
          <a:lstStyle/>
          <a:p>
            <a:pPr marL="342900" lvl="0" indent="-342900" algn="just">
              <a:lnSpc>
                <a:spcPct val="150000"/>
              </a:lnSpc>
              <a:buFont typeface="Arial" panose="020B0604020202020204" pitchFamily="34" charset="0"/>
              <a:buChar char="•"/>
            </a:pPr>
            <a:r>
              <a:rPr lang="en-GB" sz="3500" dirty="0">
                <a:solidFill>
                  <a:schemeClr val="bg1"/>
                </a:solidFill>
                <a:latin typeface="Helvetica" pitchFamily="2" charset="0"/>
              </a:rPr>
              <a:t>Advice from others (e.g. supervisors, researchers, etc)</a:t>
            </a:r>
          </a:p>
          <a:p>
            <a:pPr marL="342900" indent="-342900" algn="just">
              <a:lnSpc>
                <a:spcPct val="150000"/>
              </a:lnSpc>
              <a:buFont typeface="Arial" panose="020B0604020202020204" pitchFamily="34" charset="0"/>
              <a:buChar char="•"/>
            </a:pPr>
            <a:r>
              <a:rPr lang="en-GB" sz="3500" dirty="0">
                <a:solidFill>
                  <a:schemeClr val="bg1"/>
                </a:solidFill>
                <a:latin typeface="Helvetica" pitchFamily="2" charset="0"/>
              </a:rPr>
              <a:t>Cited sources</a:t>
            </a:r>
          </a:p>
          <a:p>
            <a:pPr marL="342900" lvl="0" indent="-342900" algn="just">
              <a:lnSpc>
                <a:spcPct val="150000"/>
              </a:lnSpc>
              <a:buFont typeface="Arial" panose="020B0604020202020204" pitchFamily="34" charset="0"/>
              <a:buChar char="•"/>
            </a:pPr>
            <a:r>
              <a:rPr lang="en-GB" sz="3500" dirty="0">
                <a:solidFill>
                  <a:schemeClr val="bg1"/>
                </a:solidFill>
                <a:latin typeface="Helvetica" pitchFamily="2" charset="0"/>
              </a:rPr>
              <a:t>CORE Africa website</a:t>
            </a:r>
          </a:p>
          <a:p>
            <a:pPr marL="342900" lvl="0" indent="-342900" algn="just">
              <a:lnSpc>
                <a:spcPct val="150000"/>
              </a:lnSpc>
              <a:buFont typeface="Arial" panose="020B0604020202020204" pitchFamily="34" charset="0"/>
              <a:buChar char="•"/>
            </a:pPr>
            <a:r>
              <a:rPr lang="en-GB" sz="3500" dirty="0">
                <a:solidFill>
                  <a:schemeClr val="bg1"/>
                </a:solidFill>
                <a:latin typeface="Helvetica" pitchFamily="2" charset="0"/>
              </a:rPr>
              <a:t>Journal finders</a:t>
            </a:r>
          </a:p>
          <a:p>
            <a:pPr marL="342900" lvl="0" indent="-228600">
              <a:lnSpc>
                <a:spcPct val="90000"/>
              </a:lnSpc>
              <a:spcAft>
                <a:spcPts val="600"/>
              </a:spcAft>
              <a:buFont typeface="Arial" panose="020B0604020202020204" pitchFamily="34" charset="0"/>
              <a:buChar char="•"/>
            </a:pPr>
            <a:endParaRPr lang="en-US" sz="2400" dirty="0"/>
          </a:p>
        </p:txBody>
      </p:sp>
      <p:pic>
        <p:nvPicPr>
          <p:cNvPr id="15362" name="Picture 2" descr="Question Mark Faqs Icon - Facebook Image In Png, Transparent Png - kindpng">
            <a:extLst>
              <a:ext uri="{FF2B5EF4-FFF2-40B4-BE49-F238E27FC236}">
                <a16:creationId xmlns:a16="http://schemas.microsoft.com/office/drawing/2014/main" id="{C18C0B03-B83E-4748-92C5-4118DABABE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442" t="11251" r="17615" b="12500"/>
          <a:stretch/>
        </p:blipFill>
        <p:spPr bwMode="auto">
          <a:xfrm>
            <a:off x="9075747" y="2792590"/>
            <a:ext cx="2165068" cy="207983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561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15" name="Picture 14" descr="A picture containing room, blue, sign, white&#10;&#10;Description automatically generated">
            <a:extLst>
              <a:ext uri="{FF2B5EF4-FFF2-40B4-BE49-F238E27FC236}">
                <a16:creationId xmlns:a16="http://schemas.microsoft.com/office/drawing/2014/main" id="{6276A728-FD2F-5E42-A9B9-CA5DC5A56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16" name="Picture 15" descr="A picture containing table&#10;&#10;Description automatically generated">
            <a:extLst>
              <a:ext uri="{FF2B5EF4-FFF2-40B4-BE49-F238E27FC236}">
                <a16:creationId xmlns:a16="http://schemas.microsoft.com/office/drawing/2014/main" id="{F6E4044D-51E1-3048-9507-F41969CEADA6}"/>
              </a:ext>
            </a:extLst>
          </p:cNvPr>
          <p:cNvPicPr>
            <a:picLocks noChangeAspect="1"/>
          </p:cNvPicPr>
          <p:nvPr/>
        </p:nvPicPr>
        <p:blipFill rotWithShape="1">
          <a:blip r:embed="rId4">
            <a:extLst>
              <a:ext uri="{28A0092B-C50C-407E-A947-70E740481C1C}">
                <a14:useLocalDpi xmlns:a14="http://schemas.microsoft.com/office/drawing/2010/main" val="0"/>
              </a:ext>
            </a:extLst>
          </a:blip>
          <a:srcRect l="5294"/>
          <a:stretch/>
        </p:blipFill>
        <p:spPr>
          <a:xfrm>
            <a:off x="381000" y="322140"/>
            <a:ext cx="8415988" cy="4063739"/>
          </a:xfrm>
          <a:prstGeom prst="rect">
            <a:avLst/>
          </a:prstGeom>
        </p:spPr>
      </p:pic>
      <p:pic>
        <p:nvPicPr>
          <p:cNvPr id="17" name="Picture 16" descr="A picture containing application&#10;&#10;Description automatically generated">
            <a:extLst>
              <a:ext uri="{FF2B5EF4-FFF2-40B4-BE49-F238E27FC236}">
                <a16:creationId xmlns:a16="http://schemas.microsoft.com/office/drawing/2014/main" id="{81DC9992-AC33-874C-93DD-3B14F9EFC6B2}"/>
              </a:ext>
            </a:extLst>
          </p:cNvPr>
          <p:cNvPicPr>
            <a:picLocks noChangeAspect="1"/>
          </p:cNvPicPr>
          <p:nvPr/>
        </p:nvPicPr>
        <p:blipFill rotWithShape="1">
          <a:blip r:embed="rId5">
            <a:extLst>
              <a:ext uri="{28A0092B-C50C-407E-A947-70E740481C1C}">
                <a14:useLocalDpi xmlns:a14="http://schemas.microsoft.com/office/drawing/2010/main" val="0"/>
              </a:ext>
            </a:extLst>
          </a:blip>
          <a:srcRect t="3510" r="4202" b="25677"/>
          <a:stretch/>
        </p:blipFill>
        <p:spPr>
          <a:xfrm>
            <a:off x="3124681" y="2985577"/>
            <a:ext cx="8521350" cy="3288942"/>
          </a:xfrm>
          <a:prstGeom prst="rect">
            <a:avLst/>
          </a:prstGeom>
        </p:spPr>
      </p:pic>
      <p:sp>
        <p:nvSpPr>
          <p:cNvPr id="19" name="Title 1">
            <a:extLst>
              <a:ext uri="{FF2B5EF4-FFF2-40B4-BE49-F238E27FC236}">
                <a16:creationId xmlns:a16="http://schemas.microsoft.com/office/drawing/2014/main" id="{90D817CF-9BE4-584D-8103-5416CC96BEC9}"/>
              </a:ext>
            </a:extLst>
          </p:cNvPr>
          <p:cNvSpPr txBox="1">
            <a:spLocks/>
          </p:cNvSpPr>
          <p:nvPr/>
        </p:nvSpPr>
        <p:spPr>
          <a:xfrm>
            <a:off x="8979473" y="1081752"/>
            <a:ext cx="3146608" cy="19688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C00000"/>
                </a:solidFill>
                <a:latin typeface="Britannic Bold" panose="020B0903060703020204" pitchFamily="34" charset="77"/>
              </a:rPr>
              <a:t>OPTION 1:</a:t>
            </a:r>
            <a:br>
              <a:rPr lang="en-US" sz="3600" b="1" dirty="0">
                <a:solidFill>
                  <a:schemeClr val="accent2">
                    <a:lumMod val="50000"/>
                  </a:schemeClr>
                </a:solidFill>
                <a:latin typeface="Britannic Bold" panose="020B0903060703020204" pitchFamily="34" charset="77"/>
              </a:rPr>
            </a:br>
            <a:br>
              <a:rPr lang="en-US" sz="3600" b="1" dirty="0">
                <a:solidFill>
                  <a:schemeClr val="accent2">
                    <a:lumMod val="50000"/>
                  </a:schemeClr>
                </a:solidFill>
                <a:latin typeface="Britannic Bold" panose="020B0903060703020204" pitchFamily="34" charset="77"/>
              </a:rPr>
            </a:br>
            <a:r>
              <a:rPr lang="en-US" sz="1600" i="1" dirty="0">
                <a:solidFill>
                  <a:schemeClr val="bg1"/>
                </a:solidFill>
                <a:latin typeface="Helvetica" pitchFamily="2" charset="0"/>
                <a:hlinkClick r:id="rId6">
                  <a:extLst>
                    <a:ext uri="{A12FA001-AC4F-418D-AE19-62706E023703}">
                      <ahyp:hlinkClr xmlns:ahyp="http://schemas.microsoft.com/office/drawing/2018/hyperlinkcolor" val="tx"/>
                    </a:ext>
                  </a:extLst>
                </a:hlinkClick>
              </a:rPr>
              <a:t>www.coreafrica.org</a:t>
            </a:r>
            <a:br>
              <a:rPr lang="en-US" sz="1600" i="1" dirty="0">
                <a:solidFill>
                  <a:schemeClr val="bg1"/>
                </a:solidFill>
                <a:latin typeface="Helvetica" pitchFamily="2" charset="0"/>
              </a:rPr>
            </a:br>
            <a:r>
              <a:rPr lang="en-US" sz="1600" i="1" dirty="0">
                <a:solidFill>
                  <a:schemeClr val="bg1"/>
                </a:solidFill>
                <a:latin typeface="Helvetica" pitchFamily="2" charset="0"/>
                <a:sym typeface="Wingdings" pitchFamily="2" charset="2"/>
              </a:rPr>
              <a:t></a:t>
            </a:r>
            <a:r>
              <a:rPr lang="en-US" sz="1600" i="1" dirty="0">
                <a:solidFill>
                  <a:schemeClr val="bg1"/>
                </a:solidFill>
                <a:latin typeface="Helvetica" pitchFamily="2" charset="0"/>
              </a:rPr>
              <a:t> programmes </a:t>
            </a:r>
            <a:r>
              <a:rPr lang="en-US" sz="1600" i="1" dirty="0">
                <a:solidFill>
                  <a:schemeClr val="bg1"/>
                </a:solidFill>
                <a:latin typeface="Helvetica" pitchFamily="2" charset="0"/>
                <a:sym typeface="Wingdings" pitchFamily="2" charset="2"/>
              </a:rPr>
              <a:t></a:t>
            </a:r>
            <a:r>
              <a:rPr lang="en-US" sz="1600" i="1" dirty="0">
                <a:solidFill>
                  <a:schemeClr val="bg1"/>
                </a:solidFill>
                <a:latin typeface="Helvetica" pitchFamily="2" charset="0"/>
              </a:rPr>
              <a:t> research publication </a:t>
            </a:r>
            <a:r>
              <a:rPr lang="en-US" sz="1600" i="1" dirty="0">
                <a:solidFill>
                  <a:schemeClr val="bg1"/>
                </a:solidFill>
                <a:latin typeface="Helvetica" pitchFamily="2" charset="0"/>
                <a:sym typeface="Wingdings" pitchFamily="2" charset="2"/>
              </a:rPr>
              <a:t> </a:t>
            </a:r>
            <a:r>
              <a:rPr lang="en-US" sz="1600" i="1" dirty="0">
                <a:solidFill>
                  <a:schemeClr val="bg1"/>
                </a:solidFill>
                <a:latin typeface="Helvetica" pitchFamily="2" charset="0"/>
              </a:rPr>
              <a:t>cost-free journals and fee waivers</a:t>
            </a:r>
            <a:br>
              <a:rPr lang="en-US" sz="3600" b="1" dirty="0">
                <a:solidFill>
                  <a:srgbClr val="FFFFFF"/>
                </a:solidFill>
                <a:latin typeface="Britannic Bold" panose="020B0903060703020204" pitchFamily="34" charset="77"/>
              </a:rPr>
            </a:br>
            <a:endParaRPr lang="en-US" sz="3600" dirty="0">
              <a:solidFill>
                <a:srgbClr val="FFFFFF"/>
              </a:solidFill>
            </a:endParaRPr>
          </a:p>
        </p:txBody>
      </p:sp>
      <p:cxnSp>
        <p:nvCxnSpPr>
          <p:cNvPr id="20" name="Straight Arrow Connector 19">
            <a:extLst>
              <a:ext uri="{FF2B5EF4-FFF2-40B4-BE49-F238E27FC236}">
                <a16:creationId xmlns:a16="http://schemas.microsoft.com/office/drawing/2014/main" id="{7718F8C0-E419-FE4A-9D9C-C37AE6681573}"/>
              </a:ext>
            </a:extLst>
          </p:cNvPr>
          <p:cNvCxnSpPr>
            <a:cxnSpLocks/>
          </p:cNvCxnSpPr>
          <p:nvPr/>
        </p:nvCxnSpPr>
        <p:spPr>
          <a:xfrm flipH="1" flipV="1">
            <a:off x="8124672" y="749508"/>
            <a:ext cx="1349528" cy="888792"/>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4B1873C-38F9-564C-A91C-671E8C717AC5}"/>
              </a:ext>
            </a:extLst>
          </p:cNvPr>
          <p:cNvSpPr/>
          <p:nvPr/>
        </p:nvSpPr>
        <p:spPr>
          <a:xfrm>
            <a:off x="8997752" y="1526057"/>
            <a:ext cx="3009328" cy="110490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a:extLst>
              <a:ext uri="{FF2B5EF4-FFF2-40B4-BE49-F238E27FC236}">
                <a16:creationId xmlns:a16="http://schemas.microsoft.com/office/drawing/2014/main" id="{E280C294-CC7E-B94B-9B9F-508593E4C531}"/>
              </a:ext>
            </a:extLst>
          </p:cNvPr>
          <p:cNvCxnSpPr>
            <a:cxnSpLocks/>
          </p:cNvCxnSpPr>
          <p:nvPr/>
        </p:nvCxnSpPr>
        <p:spPr>
          <a:xfrm flipH="1">
            <a:off x="6772698" y="2866679"/>
            <a:ext cx="2324748" cy="1"/>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784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15" name="Picture 14" descr="A picture containing room, blue, sign, white&#10;&#10;Description automatically generated">
            <a:extLst>
              <a:ext uri="{FF2B5EF4-FFF2-40B4-BE49-F238E27FC236}">
                <a16:creationId xmlns:a16="http://schemas.microsoft.com/office/drawing/2014/main" id="{6276A728-FD2F-5E42-A9B9-CA5DC5A56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id="{16F92A4A-461C-AC4E-9B69-836496C04B03}"/>
              </a:ext>
            </a:extLst>
          </p:cNvPr>
          <p:cNvPicPr>
            <a:picLocks noChangeAspect="1"/>
          </p:cNvPicPr>
          <p:nvPr/>
        </p:nvPicPr>
        <p:blipFill rotWithShape="1">
          <a:blip r:embed="rId4">
            <a:extLst>
              <a:ext uri="{28A0092B-C50C-407E-A947-70E740481C1C}">
                <a14:useLocalDpi xmlns:a14="http://schemas.microsoft.com/office/drawing/2010/main" val="0"/>
              </a:ext>
            </a:extLst>
          </a:blip>
          <a:srcRect t="17" b="12178"/>
          <a:stretch/>
        </p:blipFill>
        <p:spPr>
          <a:xfrm>
            <a:off x="257448" y="114300"/>
            <a:ext cx="7470504" cy="6499313"/>
          </a:xfrm>
          <a:prstGeom prst="rect">
            <a:avLst/>
          </a:prstGeom>
        </p:spPr>
      </p:pic>
      <p:sp>
        <p:nvSpPr>
          <p:cNvPr id="25" name="Oval 24">
            <a:extLst>
              <a:ext uri="{FF2B5EF4-FFF2-40B4-BE49-F238E27FC236}">
                <a16:creationId xmlns:a16="http://schemas.microsoft.com/office/drawing/2014/main" id="{8D79C76C-A028-434D-9DAB-4ED497A07903}"/>
              </a:ext>
            </a:extLst>
          </p:cNvPr>
          <p:cNvSpPr/>
          <p:nvPr/>
        </p:nvSpPr>
        <p:spPr>
          <a:xfrm>
            <a:off x="2592387" y="1396845"/>
            <a:ext cx="774700" cy="30274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0628E5A-C30C-0E4C-B570-1E8838E1CA63}"/>
              </a:ext>
            </a:extLst>
          </p:cNvPr>
          <p:cNvSpPr/>
          <p:nvPr/>
        </p:nvSpPr>
        <p:spPr>
          <a:xfrm>
            <a:off x="4881564" y="6388128"/>
            <a:ext cx="774700" cy="2413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C194EF9-84A7-9740-A8F1-4135BCD2991D}"/>
              </a:ext>
            </a:extLst>
          </p:cNvPr>
          <p:cNvSpPr/>
          <p:nvPr/>
        </p:nvSpPr>
        <p:spPr>
          <a:xfrm>
            <a:off x="471355" y="4800600"/>
            <a:ext cx="774700" cy="31470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64ADEF6C-B687-2846-A365-9B2C5997FA52}"/>
              </a:ext>
            </a:extLst>
          </p:cNvPr>
          <p:cNvCxnSpPr>
            <a:cxnSpLocks/>
          </p:cNvCxnSpPr>
          <p:nvPr/>
        </p:nvCxnSpPr>
        <p:spPr>
          <a:xfrm flipH="1">
            <a:off x="6915151" y="557213"/>
            <a:ext cx="2436142"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4D69B35-0FCA-5549-95B4-0B68C91474BC}"/>
              </a:ext>
            </a:extLst>
          </p:cNvPr>
          <p:cNvCxnSpPr>
            <a:cxnSpLocks/>
          </p:cNvCxnSpPr>
          <p:nvPr/>
        </p:nvCxnSpPr>
        <p:spPr>
          <a:xfrm flipH="1">
            <a:off x="7038977" y="1038226"/>
            <a:ext cx="231231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7CDC7C2-D1F6-7442-9A7D-9E9F19C785C3}"/>
              </a:ext>
            </a:extLst>
          </p:cNvPr>
          <p:cNvSpPr/>
          <p:nvPr/>
        </p:nvSpPr>
        <p:spPr>
          <a:xfrm>
            <a:off x="9277323" y="2842364"/>
            <a:ext cx="2436141" cy="1582041"/>
          </a:xfrm>
          <a:prstGeom prst="rect">
            <a:avLst/>
          </a:prstGeom>
          <a:gradFill>
            <a:gsLst>
              <a:gs pos="100000">
                <a:schemeClr val="accent2">
                  <a:lumMod val="5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bg1"/>
                </a:solidFill>
                <a:effectLst>
                  <a:outerShdw blurRad="38100" dist="25400" dir="5400000" algn="ctr" rotWithShape="0">
                    <a:srgbClr val="6E747A">
                      <a:alpha val="43000"/>
                    </a:srgbClr>
                  </a:outerShdw>
                </a:effectLst>
              </a:rPr>
              <a:t>ELIGIBILITY FOR COST-FREE PUBLICATION</a:t>
            </a:r>
          </a:p>
        </p:txBody>
      </p:sp>
    </p:spTree>
    <p:extLst>
      <p:ext uri="{BB962C8B-B14F-4D97-AF65-F5344CB8AC3E}">
        <p14:creationId xmlns:p14="http://schemas.microsoft.com/office/powerpoint/2010/main" val="2021544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room, blue, sign, white&#10;&#10;Description automatically generated">
            <a:extLst>
              <a:ext uri="{FF2B5EF4-FFF2-40B4-BE49-F238E27FC236}">
                <a16:creationId xmlns:a16="http://schemas.microsoft.com/office/drawing/2014/main" id="{387B8676-1206-0844-B852-BD385CC8CA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pic>
        <p:nvPicPr>
          <p:cNvPr id="17" name="Picture 16" descr="Graphical user interface, text, application, email&#10;&#10;Description automatically generated">
            <a:extLst>
              <a:ext uri="{FF2B5EF4-FFF2-40B4-BE49-F238E27FC236}">
                <a16:creationId xmlns:a16="http://schemas.microsoft.com/office/drawing/2014/main" id="{C94B6A36-D8B5-E445-9688-2DFAA8DBDCC6}"/>
              </a:ext>
            </a:extLst>
          </p:cNvPr>
          <p:cNvPicPr>
            <a:picLocks noChangeAspect="1"/>
          </p:cNvPicPr>
          <p:nvPr/>
        </p:nvPicPr>
        <p:blipFill rotWithShape="1">
          <a:blip r:embed="rId4">
            <a:extLst>
              <a:ext uri="{28A0092B-C50C-407E-A947-70E740481C1C}">
                <a14:useLocalDpi xmlns:a14="http://schemas.microsoft.com/office/drawing/2010/main" val="0"/>
              </a:ext>
            </a:extLst>
          </a:blip>
          <a:srcRect l="1" t="61462" r="41309" b="-659"/>
          <a:stretch/>
        </p:blipFill>
        <p:spPr>
          <a:xfrm>
            <a:off x="4511861" y="3590948"/>
            <a:ext cx="7436112" cy="2981296"/>
          </a:xfrm>
          <a:prstGeom prst="rect">
            <a:avLst/>
          </a:prstGeom>
        </p:spPr>
      </p:pic>
      <p:pic>
        <p:nvPicPr>
          <p:cNvPr id="23" name="Picture 22">
            <a:extLst>
              <a:ext uri="{FF2B5EF4-FFF2-40B4-BE49-F238E27FC236}">
                <a16:creationId xmlns:a16="http://schemas.microsoft.com/office/drawing/2014/main" id="{32FF453A-17ED-104E-93A7-71CF01A7847C}"/>
              </a:ext>
            </a:extLst>
          </p:cNvPr>
          <p:cNvPicPr>
            <a:picLocks noChangeAspect="1"/>
          </p:cNvPicPr>
          <p:nvPr/>
        </p:nvPicPr>
        <p:blipFill rotWithShape="1">
          <a:blip r:embed="rId5">
            <a:extLst>
              <a:ext uri="{28A0092B-C50C-407E-A947-70E740481C1C}">
                <a14:useLocalDpi xmlns:a14="http://schemas.microsoft.com/office/drawing/2010/main" val="0"/>
              </a:ext>
            </a:extLst>
          </a:blip>
          <a:srcRect l="32830" t="11899" r="37828" b="23617"/>
          <a:stretch/>
        </p:blipFill>
        <p:spPr>
          <a:xfrm>
            <a:off x="132903" y="2634807"/>
            <a:ext cx="4147171" cy="3975514"/>
          </a:xfrm>
          <a:prstGeom prst="rect">
            <a:avLst/>
          </a:prstGeom>
        </p:spPr>
      </p:pic>
      <p:pic>
        <p:nvPicPr>
          <p:cNvPr id="24" name="Picture 23" descr="Graphical user interface, text, application, email&#10;&#10;Description automatically generated">
            <a:extLst>
              <a:ext uri="{FF2B5EF4-FFF2-40B4-BE49-F238E27FC236}">
                <a16:creationId xmlns:a16="http://schemas.microsoft.com/office/drawing/2014/main" id="{1F1BD065-3688-9A4F-A378-A0BC22A60BFE}"/>
              </a:ext>
            </a:extLst>
          </p:cNvPr>
          <p:cNvPicPr>
            <a:picLocks noChangeAspect="1"/>
          </p:cNvPicPr>
          <p:nvPr/>
        </p:nvPicPr>
        <p:blipFill rotWithShape="1">
          <a:blip r:embed="rId4">
            <a:extLst>
              <a:ext uri="{28A0092B-C50C-407E-A947-70E740481C1C}">
                <a14:useLocalDpi xmlns:a14="http://schemas.microsoft.com/office/drawing/2010/main" val="0"/>
              </a:ext>
            </a:extLst>
          </a:blip>
          <a:srcRect l="-34" t="16101" r="54057" b="56618"/>
          <a:stretch/>
        </p:blipFill>
        <p:spPr>
          <a:xfrm>
            <a:off x="4511861" y="189839"/>
            <a:ext cx="7436112" cy="3146121"/>
          </a:xfrm>
          <a:prstGeom prst="rect">
            <a:avLst/>
          </a:prstGeom>
        </p:spPr>
      </p:pic>
      <p:sp>
        <p:nvSpPr>
          <p:cNvPr id="37" name="Title 1">
            <a:extLst>
              <a:ext uri="{FF2B5EF4-FFF2-40B4-BE49-F238E27FC236}">
                <a16:creationId xmlns:a16="http://schemas.microsoft.com/office/drawing/2014/main" id="{EF3F1356-0E95-9946-A456-72F1FEB2BE2F}"/>
              </a:ext>
            </a:extLst>
          </p:cNvPr>
          <p:cNvSpPr txBox="1">
            <a:spLocks/>
          </p:cNvSpPr>
          <p:nvPr/>
        </p:nvSpPr>
        <p:spPr>
          <a:xfrm>
            <a:off x="347409" y="554643"/>
            <a:ext cx="3665959" cy="19688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C00000"/>
                </a:solidFill>
                <a:latin typeface="Britannic Bold" panose="020B0903060703020204" pitchFamily="34" charset="77"/>
              </a:rPr>
              <a:t>OPTION 2:</a:t>
            </a:r>
            <a:br>
              <a:rPr lang="en-US" sz="3600" b="1" dirty="0">
                <a:solidFill>
                  <a:srgbClr val="C00000"/>
                </a:solidFill>
                <a:latin typeface="Britannic Bold" panose="020B0903060703020204" pitchFamily="34" charset="77"/>
              </a:rPr>
            </a:br>
            <a:br>
              <a:rPr lang="en-US" sz="3600" b="1" dirty="0">
                <a:solidFill>
                  <a:srgbClr val="C00000"/>
                </a:solidFill>
                <a:latin typeface="Britannic Bold" panose="020B0903060703020204" pitchFamily="34" charset="77"/>
              </a:rPr>
            </a:br>
            <a:r>
              <a:rPr lang="en-US" sz="1600" i="1" dirty="0">
                <a:solidFill>
                  <a:schemeClr val="bg1"/>
                </a:solidFill>
                <a:latin typeface="Helvetica" pitchFamily="2" charset="0"/>
                <a:hlinkClick r:id="rId6">
                  <a:extLst>
                    <a:ext uri="{A12FA001-AC4F-418D-AE19-62706E023703}">
                      <ahyp:hlinkClr xmlns:ahyp="http://schemas.microsoft.com/office/drawing/2018/hyperlinkcolor" val="tx"/>
                    </a:ext>
                  </a:extLst>
                </a:hlinkClick>
              </a:rPr>
              <a:t>www.coreafrica.org</a:t>
            </a:r>
            <a:br>
              <a:rPr lang="en-US" sz="1600" i="1" dirty="0">
                <a:solidFill>
                  <a:schemeClr val="bg1"/>
                </a:solidFill>
                <a:latin typeface="Helvetica" pitchFamily="2" charset="0"/>
              </a:rPr>
            </a:br>
            <a:r>
              <a:rPr lang="en-US" sz="1600" i="1" dirty="0">
                <a:solidFill>
                  <a:schemeClr val="bg1"/>
                </a:solidFill>
                <a:latin typeface="Helvetica" pitchFamily="2" charset="0"/>
                <a:sym typeface="Wingdings" pitchFamily="2" charset="2"/>
              </a:rPr>
              <a:t></a:t>
            </a:r>
            <a:r>
              <a:rPr lang="en-US" sz="1600" i="1" dirty="0">
                <a:solidFill>
                  <a:schemeClr val="bg1"/>
                </a:solidFill>
                <a:latin typeface="Helvetica" pitchFamily="2" charset="0"/>
              </a:rPr>
              <a:t> programmes </a:t>
            </a:r>
            <a:r>
              <a:rPr lang="en-US" sz="1600" i="1" dirty="0">
                <a:solidFill>
                  <a:schemeClr val="bg1"/>
                </a:solidFill>
                <a:latin typeface="Helvetica" pitchFamily="2" charset="0"/>
                <a:sym typeface="Wingdings" pitchFamily="2" charset="2"/>
              </a:rPr>
              <a:t></a:t>
            </a:r>
            <a:r>
              <a:rPr lang="en-US" sz="1600" i="1" dirty="0">
                <a:solidFill>
                  <a:schemeClr val="bg1"/>
                </a:solidFill>
                <a:latin typeface="Helvetica" pitchFamily="2" charset="0"/>
              </a:rPr>
              <a:t> research publication </a:t>
            </a:r>
            <a:r>
              <a:rPr lang="en-US" sz="1600" i="1" dirty="0">
                <a:solidFill>
                  <a:schemeClr val="bg1"/>
                </a:solidFill>
                <a:latin typeface="Helvetica" pitchFamily="2" charset="0"/>
                <a:sym typeface="Wingdings" pitchFamily="2" charset="2"/>
              </a:rPr>
              <a:t> journal search guide</a:t>
            </a:r>
            <a:br>
              <a:rPr lang="en-US" sz="3600" b="1" dirty="0">
                <a:solidFill>
                  <a:srgbClr val="C00000"/>
                </a:solidFill>
                <a:latin typeface="Britannic Bold" panose="020B0903060703020204" pitchFamily="34" charset="77"/>
              </a:rPr>
            </a:br>
            <a:endParaRPr lang="en-US" sz="3600" dirty="0">
              <a:solidFill>
                <a:srgbClr val="C00000"/>
              </a:solidFill>
            </a:endParaRPr>
          </a:p>
        </p:txBody>
      </p:sp>
      <p:sp>
        <p:nvSpPr>
          <p:cNvPr id="38" name="Oval 37">
            <a:extLst>
              <a:ext uri="{FF2B5EF4-FFF2-40B4-BE49-F238E27FC236}">
                <a16:creationId xmlns:a16="http://schemas.microsoft.com/office/drawing/2014/main" id="{E2F41CC8-27D9-2D4A-80B0-05A05B09511B}"/>
              </a:ext>
            </a:extLst>
          </p:cNvPr>
          <p:cNvSpPr/>
          <p:nvPr/>
        </p:nvSpPr>
        <p:spPr>
          <a:xfrm>
            <a:off x="373508" y="1203189"/>
            <a:ext cx="3665959" cy="106680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A59F4F31-DC21-CC45-A33F-E9D3072FBD35}"/>
              </a:ext>
            </a:extLst>
          </p:cNvPr>
          <p:cNvSpPr/>
          <p:nvPr/>
        </p:nvSpPr>
        <p:spPr>
          <a:xfrm>
            <a:off x="4381500" y="114769"/>
            <a:ext cx="7649417" cy="32362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14335945-B102-9C4B-B2E2-B8E16156BE89}"/>
              </a:ext>
            </a:extLst>
          </p:cNvPr>
          <p:cNvSpPr/>
          <p:nvPr/>
        </p:nvSpPr>
        <p:spPr>
          <a:xfrm>
            <a:off x="4381500" y="3538210"/>
            <a:ext cx="7649417" cy="307211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room, blue, sign, white&#10;&#10;Description automatically generated">
            <a:extLst>
              <a:ext uri="{FF2B5EF4-FFF2-40B4-BE49-F238E27FC236}">
                <a16:creationId xmlns:a16="http://schemas.microsoft.com/office/drawing/2014/main" id="{6276A728-FD2F-5E42-A9B9-CA5DC5A56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36904" y="6274519"/>
            <a:ext cx="574554" cy="543847"/>
          </a:xfrm>
          <a:prstGeom prst="rect">
            <a:avLst/>
          </a:prstGeom>
        </p:spPr>
      </p:pic>
      <p:sp>
        <p:nvSpPr>
          <p:cNvPr id="42" name="Rectangle 41">
            <a:extLst>
              <a:ext uri="{FF2B5EF4-FFF2-40B4-BE49-F238E27FC236}">
                <a16:creationId xmlns:a16="http://schemas.microsoft.com/office/drawing/2014/main" id="{424B2988-C97B-4948-8EE5-43CFF59E894C}"/>
              </a:ext>
            </a:extLst>
          </p:cNvPr>
          <p:cNvSpPr/>
          <p:nvPr/>
        </p:nvSpPr>
        <p:spPr>
          <a:xfrm>
            <a:off x="132903" y="2612985"/>
            <a:ext cx="4147171" cy="39973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851333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1364</Words>
  <Application>Microsoft Macintosh PowerPoint</Application>
  <PresentationFormat>Widescreen</PresentationFormat>
  <Paragraphs>233</Paragraphs>
  <Slides>27</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Aharoni</vt:lpstr>
      <vt:lpstr>Algerian</vt:lpstr>
      <vt:lpstr>Arial</vt:lpstr>
      <vt:lpstr>Bell MT</vt:lpstr>
      <vt:lpstr>Britannic Bold</vt:lpstr>
      <vt:lpstr>Calibri</vt:lpstr>
      <vt:lpstr>Calibri Light</vt:lpstr>
      <vt:lpstr>Chalkduster</vt:lpstr>
      <vt:lpstr>Comic Sans MS</vt:lpstr>
      <vt:lpstr>Gill Sans MT</vt:lpstr>
      <vt:lpstr>Helvetica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Lem Ngongalah (PGR)</dc:creator>
  <cp:lastModifiedBy>Lem Ngongalah (PGR)</cp:lastModifiedBy>
  <cp:revision>46</cp:revision>
  <dcterms:created xsi:type="dcterms:W3CDTF">2020-10-30T08:08:19Z</dcterms:created>
  <dcterms:modified xsi:type="dcterms:W3CDTF">2020-10-31T15:54:11Z</dcterms:modified>
</cp:coreProperties>
</file>